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2"/>
  </p:notesMasterIdLst>
  <p:handoutMasterIdLst>
    <p:handoutMasterId r:id="rId33"/>
  </p:handoutMasterIdLst>
  <p:sldIdLst>
    <p:sldId id="259" r:id="rId5"/>
    <p:sldId id="256" r:id="rId6"/>
    <p:sldId id="257" r:id="rId7"/>
    <p:sldId id="260" r:id="rId8"/>
    <p:sldId id="261" r:id="rId9"/>
    <p:sldId id="258" r:id="rId10"/>
    <p:sldId id="264" r:id="rId11"/>
    <p:sldId id="270" r:id="rId12"/>
    <p:sldId id="271" r:id="rId13"/>
    <p:sldId id="272" r:id="rId14"/>
    <p:sldId id="265" r:id="rId15"/>
    <p:sldId id="279" r:id="rId16"/>
    <p:sldId id="273" r:id="rId17"/>
    <p:sldId id="276" r:id="rId18"/>
    <p:sldId id="275" r:id="rId19"/>
    <p:sldId id="267" r:id="rId20"/>
    <p:sldId id="277" r:id="rId21"/>
    <p:sldId id="280" r:id="rId22"/>
    <p:sldId id="281" r:id="rId23"/>
    <p:sldId id="282" r:id="rId24"/>
    <p:sldId id="262" r:id="rId25"/>
    <p:sldId id="283" r:id="rId26"/>
    <p:sldId id="287" r:id="rId27"/>
    <p:sldId id="284" r:id="rId28"/>
    <p:sldId id="285" r:id="rId29"/>
    <p:sldId id="286" r:id="rId30"/>
    <p:sldId id="28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77806" autoAdjust="0"/>
  </p:normalViewPr>
  <p:slideViewPr>
    <p:cSldViewPr snapToGrid="0">
      <p:cViewPr varScale="1">
        <p:scale>
          <a:sx n="121" d="100"/>
          <a:sy n="121" d="100"/>
        </p:scale>
        <p:origin x="1662" y="9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7/15/2024</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7/15/2024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Distinguished Chairperson, esteemed members of the council, and honored guests,</a:t>
            </a:r>
          </a:p>
          <a:p>
            <a:r>
              <a:rPr lang="en-US" dirty="0"/>
              <a:t>Allow me to introduce myself. My name is Tran Duc Viet. Today, I am deeply honored to present and defend my graduation thesis before this committee. My thesis topic is "Selling Management System for Restaurant," which I have conducted under the dedicated guidance of my supervisor, M.Sc. Nguyen Duy Hiep.</a:t>
            </a:r>
          </a:p>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3</a:t>
            </a:fld>
            <a:endParaRPr lang="en-US"/>
          </a:p>
        </p:txBody>
      </p:sp>
    </p:spTree>
    <p:extLst>
      <p:ext uri="{BB962C8B-B14F-4D97-AF65-F5344CB8AC3E}">
        <p14:creationId xmlns:p14="http://schemas.microsoft.com/office/powerpoint/2010/main" val="1514551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To create a system that small and medium-sized restaurants can easily apply to improve their ordering and service processes while minimizing investment and operating costs, I have come up with the solution which is Development of a multifunctional web app to optimize restaurant ordering and service processes while keeping cost low with:</a:t>
            </a:r>
          </a:p>
          <a:p>
            <a:pPr marL="342900" lvl="0" indent="-342900">
              <a:buFont typeface="Arial" panose="020B0604020202020204" pitchFamily="34" charset="0"/>
              <a:buChar char="•"/>
              <a:tabLst>
                <a:tab pos="457200" algn="l"/>
              </a:tabLs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Core component: Mobile application designed for waitstaff to quickly and accurately record orders at the customer's table</a:t>
            </a:r>
          </a:p>
          <a:p>
            <a:pPr marL="342900" lvl="0" indent="-342900">
              <a:buFont typeface="Arial" panose="020B0604020202020204" pitchFamily="34" charset="0"/>
              <a:buChar char="•"/>
              <a:tabLst>
                <a:tab pos="457200" algn="l"/>
              </a:tabLs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Detailed electronic menu with images, descriptions, and pricing information</a:t>
            </a:r>
          </a:p>
          <a:p>
            <a:pPr marL="342900" lvl="0" indent="-342900">
              <a:buFont typeface="Arial" panose="020B0604020202020204" pitchFamily="34" charset="0"/>
              <a:buChar char="•"/>
              <a:tabLst>
                <a:tab pos="457200" algn="l"/>
              </a:tabLs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Utilizes staff's personal mobile devices to save on equipment costs and increase flexibility.</a:t>
            </a:r>
          </a:p>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13</a:t>
            </a:fld>
            <a:endParaRPr lang="en-US"/>
          </a:p>
        </p:txBody>
      </p:sp>
    </p:spTree>
    <p:extLst>
      <p:ext uri="{BB962C8B-B14F-4D97-AF65-F5344CB8AC3E}">
        <p14:creationId xmlns:p14="http://schemas.microsoft.com/office/powerpoint/2010/main" val="1102146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Through this Solution, Waitstaff can: </a:t>
            </a:r>
          </a:p>
          <a:p>
            <a:pPr marL="342900" lvl="0" indent="-342900">
              <a:buFont typeface="Times New Roman" panose="02020603050405020304" pitchFamily="18" charset="0"/>
              <a:buChar char="-"/>
              <a:tabLst>
                <a:tab pos="457200" algn="l"/>
              </a:tabLs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Quickly and accurately record orders right at the customer’s table through a detailed electronic menu on the mobile app. </a:t>
            </a:r>
          </a:p>
          <a:p>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=&gt; improving work efficiency, increasing flexibility in the service process, saving on equipment investment costs by utilizing staff’s personal mobile devices.</a:t>
            </a:r>
          </a:p>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14</a:t>
            </a:fld>
            <a:endParaRPr lang="en-US"/>
          </a:p>
        </p:txBody>
      </p:sp>
    </p:spTree>
    <p:extLst>
      <p:ext uri="{BB962C8B-B14F-4D97-AF65-F5344CB8AC3E}">
        <p14:creationId xmlns:p14="http://schemas.microsoft.com/office/powerpoint/2010/main" val="585717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Through this Solution, it will improve kitchen process , manage orders more effectively through the Ordered dish management featured of the system.</a:t>
            </a:r>
          </a:p>
          <a:p>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The kitchen process has been significantly improved with a system that auto-mantically transfers order information in real-time. The kitchen staff can manage orders and dishes status more effectively through an intuitive interface, helping to minimize waiting times and errors. The feature ensures that food is served promptly, maintaining optimal quality, temperature, and enhancing the customer experience.</a:t>
            </a:r>
          </a:p>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15</a:t>
            </a:fld>
            <a:endParaRPr lang="en-US"/>
          </a:p>
        </p:txBody>
      </p:sp>
    </p:spTree>
    <p:extLst>
      <p:ext uri="{BB962C8B-B14F-4D97-AF65-F5344CB8AC3E}">
        <p14:creationId xmlns:p14="http://schemas.microsoft.com/office/powerpoint/2010/main" val="234548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Moreover, to</a:t>
            </a:r>
            <a:r>
              <a:rPr lang="en-US" sz="1800" kern="120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 </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provide a seamless payment function for restaurants, the integration of the QR payment system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QRPay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is a great choice, which has brought convenience to customers while helping restaurants minimize risks and increase transaction speed. </a:t>
            </a:r>
          </a:p>
          <a:p>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To make this, I use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VietQR</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Technology to generate QR code. I decided to use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VietQR</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because:</a:t>
            </a:r>
          </a:p>
          <a:p>
            <a:pPr marL="457200"/>
            <a:r>
              <a:rPr lang="en-US" sz="1800" kern="0" dirty="0">
                <a:effectLst/>
                <a:latin typeface="Symbol" panose="05050102010706020507" pitchFamily="18" charset="2"/>
                <a:ea typeface="Times New Roman" panose="02020603050405020304" pitchFamily="18" charset="0"/>
                <a:cs typeface="Times New Roman" panose="02020603050405020304" pitchFamily="18" charset="0"/>
              </a:rPr>
              <a:t>·</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Flexibility and ease of deployment</a:t>
            </a: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457200"/>
            <a:r>
              <a:rPr lang="en-US" sz="1800" kern="0" dirty="0">
                <a:effectLst/>
                <a:latin typeface="Symbol" panose="05050102010706020507" pitchFamily="18" charset="2"/>
                <a:ea typeface="Times New Roman" panose="02020603050405020304" pitchFamily="18" charset="0"/>
                <a:cs typeface="Times New Roman" panose="02020603050405020304" pitchFamily="18" charset="0"/>
              </a:rPr>
              <a:t>·</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Clear documentation for QR code generation</a:t>
            </a: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457200"/>
            <a:r>
              <a:rPr lang="en-US" sz="1800" kern="0" dirty="0">
                <a:effectLst/>
                <a:latin typeface="Symbol" panose="05050102010706020507" pitchFamily="18" charset="2"/>
                <a:ea typeface="Times New Roman" panose="02020603050405020304" pitchFamily="18" charset="0"/>
                <a:cs typeface="Times New Roman" panose="02020603050405020304" pitchFamily="18" charset="0"/>
              </a:rPr>
              <a:t>·</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Customizable payment information</a:t>
            </a: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To confirm transactions, I use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Casso's</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Service</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which connects with various banks without complex processes, real-time tracking of transactions, and enhances financial management efficiency and transparency to </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exports transaction info to Google Sheets. Then I use Google Apps Script extension to create a server to retrieve recent transactions for quick processing. After that, at the backend, the system will compares order amount with transaction amount got from the server and confirms successful transactions or handles errors.</a:t>
            </a:r>
          </a:p>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16</a:t>
            </a:fld>
            <a:endParaRPr lang="en-US"/>
          </a:p>
        </p:txBody>
      </p:sp>
    </p:spTree>
    <p:extLst>
      <p:ext uri="{BB962C8B-B14F-4D97-AF65-F5344CB8AC3E}">
        <p14:creationId xmlns:p14="http://schemas.microsoft.com/office/powerpoint/2010/main" val="2219184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Moreover, this system can </a:t>
            </a: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easily be adaptable to change to a service rental model.</a:t>
            </a: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lvl="0" indent="-342900">
              <a:buFont typeface="Symbol" panose="05050102010706020507" pitchFamily="18" charset="2"/>
              <a:buChar char=""/>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Flexible and easily expandable software</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Can integrate new features flexibly.</a:t>
            </a:r>
          </a:p>
          <a:p>
            <a:pPr marL="342900" lvl="0" indent="-342900">
              <a:buFont typeface="Symbol" panose="05050102010706020507" pitchFamily="18" charset="2"/>
              <a:buChar char=""/>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Affordable</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Flexible payment models, suitable for small store budgets.</a:t>
            </a: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lvl="0" indent="-342900">
              <a:buFont typeface="Symbol" panose="05050102010706020507" pitchFamily="18" charset="2"/>
              <a:buChar char=""/>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24/7 technical support</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Ensures timely resolution of issues.</a:t>
            </a: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lvl="0" indent="-342900">
              <a:buFont typeface="Symbol" panose="05050102010706020507" pitchFamily="18" charset="2"/>
              <a:buChar char=""/>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Easy integration</a:t>
            </a: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228600"/>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The system can easily transition to a service rental model, enabling small stores to access modern management technology at a reasonable cost.</a:t>
            </a:r>
          </a:p>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20</a:t>
            </a:fld>
            <a:endParaRPr lang="en-US"/>
          </a:p>
        </p:txBody>
      </p:sp>
    </p:spTree>
    <p:extLst>
      <p:ext uri="{BB962C8B-B14F-4D97-AF65-F5344CB8AC3E}">
        <p14:creationId xmlns:p14="http://schemas.microsoft.com/office/powerpoint/2010/main" val="1806091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Times New Roman" panose="02020603050405020304" pitchFamily="18" charset="0"/>
                <a:ea typeface="Aptos" panose="020B0004020202020204" pitchFamily="34" charset="0"/>
              </a:rPr>
              <a:t>Despite rapid advancements in technology, many dining establishments still struggle with managing orders, placing orders, and settling payments.</a:t>
            </a:r>
            <a:r>
              <a:rPr lang="en-US" sz="12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5</a:t>
            </a:fld>
            <a:endParaRPr lang="en-US"/>
          </a:p>
        </p:txBody>
      </p:sp>
    </p:spTree>
    <p:extLst>
      <p:ext uri="{BB962C8B-B14F-4D97-AF65-F5344CB8AC3E}">
        <p14:creationId xmlns:p14="http://schemas.microsoft.com/office/powerpoint/2010/main" val="2946247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These challenges cause complexities, inaccuracies, and negatively impact on service quality and reputation. </a:t>
            </a:r>
          </a:p>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6</a:t>
            </a:fld>
            <a:endParaRPr lang="en-US"/>
          </a:p>
        </p:txBody>
      </p:sp>
    </p:spTree>
    <p:extLst>
      <p:ext uri="{BB962C8B-B14F-4D97-AF65-F5344CB8AC3E}">
        <p14:creationId xmlns:p14="http://schemas.microsoft.com/office/powerpoint/2010/main" val="4180189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In Vietnam, the demand for restaurant management solutions is rising. </a:t>
            </a:r>
          </a:p>
          <a:p>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There are some existing systems in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viet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nam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like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CukCuk</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PosApp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SapoFnb</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and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iPos</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However, those systems are mainly for big restaurant or restaurant with multiple branches because of the high operating and maintenance costs of these systems and the requiring investment in specialized equipment that small and medium-sized restaurant in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viet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nam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cannot afford.</a:t>
            </a:r>
          </a:p>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7</a:t>
            </a:fld>
            <a:endParaRPr lang="en-US"/>
          </a:p>
        </p:txBody>
      </p:sp>
    </p:spTree>
    <p:extLst>
      <p:ext uri="{BB962C8B-B14F-4D97-AF65-F5344CB8AC3E}">
        <p14:creationId xmlns:p14="http://schemas.microsoft.com/office/powerpoint/2010/main" val="1472790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This thesis aims to create a system that small and medium-sized restaurants can easily apply to improve their ordering and service processes while minimizing investment and operating costs, and </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p</a:t>
            </a:r>
            <a:r>
              <a:rPr lang="en-US" sz="2800" dirty="0"/>
              <a:t>roviding a</a:t>
            </a:r>
            <a:br>
              <a:rPr lang="en-US" sz="2800" dirty="0"/>
            </a:br>
            <a:r>
              <a:rPr lang="en-US" sz="2800" dirty="0"/>
              <a:t>seamless payment function for restaurants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8</a:t>
            </a:fld>
            <a:endParaRPr lang="en-US"/>
          </a:p>
        </p:txBody>
      </p:sp>
    </p:spTree>
    <p:extLst>
      <p:ext uri="{BB962C8B-B14F-4D97-AF65-F5344CB8AC3E}">
        <p14:creationId xmlns:p14="http://schemas.microsoft.com/office/powerpoint/2010/main" val="28576448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I have made a table of comparison of two famous system in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viet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nam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which are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PosApp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and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SapoFnb</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by some criteria.</a:t>
            </a:r>
          </a:p>
          <a:p>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Interface:</a:t>
            </a:r>
          </a:p>
          <a:p>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Both systems offer modern, user-friendly interfaces.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PosApp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emphasizes its multi-platform capability (web, mobile), while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SapoFnb</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focuses on intuitiveness and ease of use. Both support multiple devices, making them versatile for different restaurant setups.</a:t>
            </a:r>
          </a:p>
          <a:p>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Features:</a:t>
            </a:r>
          </a:p>
          <a:p>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Both systems provide order and delivery management.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PosApp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offers branch management and integrated online payments, which are crucial for multi-location restaurants.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SapoFnb</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on the other hand, focuses more on inventory management, revenue reporting, and staff/customer management.</a:t>
            </a:r>
          </a:p>
          <a:p>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Customization:</a:t>
            </a:r>
          </a:p>
          <a:p>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PosApp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appears to offer more flexible customization options and easier integration with other software.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SapoFnb</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provides moderate customization but is specifically designed to integrate well within the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Sapo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ecosystem.</a:t>
            </a:r>
          </a:p>
          <a:p>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Cost:</a:t>
            </a:r>
          </a:p>
          <a:p>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Both systems are described as having reasonable or moderate costs.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PosApp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offers various service packages suitable for different restaurant sizes, while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SapoFnb's</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packages are tailored to different business types.</a:t>
            </a:r>
          </a:p>
          <a:p>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Customer Support:</a:t>
            </a:r>
          </a:p>
          <a:p>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PosApp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provides professional support via multiple channels (chat, phone, email).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SapoFnb</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offers dedicated and professional support both online and on-site.</a:t>
            </a:r>
          </a:p>
          <a:p>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Scalability:</a:t>
            </a:r>
          </a:p>
          <a:p>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PosApp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is noted as being good for restaurants with multiple branches, suggesting strong scalability.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SapoFnb</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offers good scalability within the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Sapo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ecosystem.</a:t>
            </a:r>
          </a:p>
          <a:p>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Disadvantages:</a:t>
            </a:r>
          </a:p>
          <a:p>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PosApp's</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interface may be challenging for non-tech-savvy users and has high maintenance costs.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SapoFnb's</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moderate cost might still be high for small restaurants, and its features may not be suitable for small-scale operations.</a:t>
            </a:r>
          </a:p>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9</a:t>
            </a:fld>
            <a:endParaRPr lang="en-US"/>
          </a:p>
        </p:txBody>
      </p:sp>
    </p:spTree>
    <p:extLst>
      <p:ext uri="{BB962C8B-B14F-4D97-AF65-F5344CB8AC3E}">
        <p14:creationId xmlns:p14="http://schemas.microsoft.com/office/powerpoint/2010/main" val="278661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After the survey I have designed my system to have 5 key features:</a:t>
            </a:r>
          </a:p>
          <a:p>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User management for managing user using the system.</a:t>
            </a:r>
          </a:p>
          <a:p>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Menu management for managing dishes in the menu.</a:t>
            </a:r>
          </a:p>
          <a:p>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Cashier management for payment and see the list of paid order information to planning future work for restaurant.</a:t>
            </a:r>
          </a:p>
          <a:p>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Ordering management for placing order of customers from table.</a:t>
            </a:r>
          </a:p>
          <a:p>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Ordered dish management for managing the cooking dish process in the kitchen.</a:t>
            </a:r>
          </a:p>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10</a:t>
            </a:fld>
            <a:endParaRPr lang="en-US"/>
          </a:p>
        </p:txBody>
      </p:sp>
    </p:spTree>
    <p:extLst>
      <p:ext uri="{BB962C8B-B14F-4D97-AF65-F5344CB8AC3E}">
        <p14:creationId xmlns:p14="http://schemas.microsoft.com/office/powerpoint/2010/main" val="3468643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Showing the design of selling management system for restaurant.</a:t>
            </a:r>
          </a:p>
          <a:p>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The System uses client- server architecture and include a web app made with Angular framework and typescript, a mobile application made with flutter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framwork</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and dart. Moreover, Backend uses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Springboot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framework and java with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MySql</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for database.</a:t>
            </a:r>
          </a:p>
          <a:p>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The</a:t>
            </a:r>
            <a:r>
              <a:rPr lang="en-US" sz="1800" kern="120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Frontend is built for user management, menu management, ordered dish management, cashier management features.</a:t>
            </a:r>
          </a:p>
          <a:p>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The mobile is for Ordering management features.</a:t>
            </a:r>
          </a:p>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11</a:t>
            </a:fld>
            <a:endParaRPr lang="en-US"/>
          </a:p>
        </p:txBody>
      </p:sp>
    </p:spTree>
    <p:extLst>
      <p:ext uri="{BB962C8B-B14F-4D97-AF65-F5344CB8AC3E}">
        <p14:creationId xmlns:p14="http://schemas.microsoft.com/office/powerpoint/2010/main" val="3518195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As I mentioned before I will create a system that helps developers and restaurant minimizing investment and operating costs. So, I decided to use opensource tech stack to build this system, which helps to reduce the development and operational costs, easy to maintenance and future upgrades. Moreover, it is also very cost-effective for small and medium-sized restaurants with limited IT budgets.</a:t>
            </a:r>
          </a:p>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12</a:t>
            </a:fld>
            <a:endParaRPr lang="en-US"/>
          </a:p>
        </p:txBody>
      </p:sp>
    </p:spTree>
    <p:extLst>
      <p:ext uri="{BB962C8B-B14F-4D97-AF65-F5344CB8AC3E}">
        <p14:creationId xmlns:p14="http://schemas.microsoft.com/office/powerpoint/2010/main" val="10050383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pPr/>
              <a:t>7/15/2024</a:t>
            </a:fld>
            <a:endParaRPr lang="en-US" dirty="0"/>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407957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7/15/2024</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122620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7/15/2024</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014881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033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2981520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7/15/2024</a:t>
            </a:fld>
            <a:endParaRPr lang="en-US" dirty="0"/>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132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7/15/2024</a:t>
            </a:fld>
            <a:endParaRPr lang="en-US" dirty="0"/>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388766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7/15/2024</a:t>
            </a:fld>
            <a:endParaRPr lang="en-US" dirty="0"/>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95812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7/15/2024</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Table</a:t>
            </a:r>
          </a:p>
        </p:txBody>
      </p:sp>
    </p:spTree>
    <p:extLst>
      <p:ext uri="{BB962C8B-B14F-4D97-AF65-F5344CB8AC3E}">
        <p14:creationId xmlns:p14="http://schemas.microsoft.com/office/powerpoint/2010/main" val="32426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7/15/2024</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Title 5:……………………………………..</a:t>
            </a:r>
          </a:p>
        </p:txBody>
      </p:sp>
    </p:spTree>
    <p:extLst>
      <p:ext uri="{BB962C8B-B14F-4D97-AF65-F5344CB8AC3E}">
        <p14:creationId xmlns:p14="http://schemas.microsoft.com/office/powerpoint/2010/main" val="4113439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7/15/2024</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79133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7/15/2024</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96058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7/15/2024</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750032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4" r:id="rId6"/>
    <p:sldLayoutId id="2147483660" r:id="rId7"/>
    <p:sldLayoutId id="2147483659" r:id="rId8"/>
    <p:sldLayoutId id="2147483658" r:id="rId9"/>
    <p:sldLayoutId id="2147483661" r:id="rId10"/>
    <p:sldLayoutId id="2147483656" r:id="rId11"/>
    <p:sldLayoutId id="2147483657" r:id="rId12"/>
    <p:sldLayoutId id="214748364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29.png"/><Relationship Id="rId2" Type="http://schemas.openxmlformats.org/officeDocument/2006/relationships/slideLayout" Target="../slideLayouts/slideLayout9.xml"/><Relationship Id="rId1" Type="http://schemas.openxmlformats.org/officeDocument/2006/relationships/tags" Target="../tags/tag5.xml"/><Relationship Id="rId6" Type="http://schemas.openxmlformats.org/officeDocument/2006/relationships/image" Target="../media/image28.png"/><Relationship Id="rId5" Type="http://schemas.openxmlformats.org/officeDocument/2006/relationships/image" Target="../media/image27.jp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fi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2.xml"/><Relationship Id="rId4" Type="http://schemas.openxmlformats.org/officeDocument/2006/relationships/image" Target="../media/image17.jp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21.png"/><Relationship Id="rId2" Type="http://schemas.openxmlformats.org/officeDocument/2006/relationships/slideLayout" Target="../slideLayouts/slideLayout5.xml"/><Relationship Id="rId1" Type="http://schemas.openxmlformats.org/officeDocument/2006/relationships/tags" Target="../tags/tag3.xml"/><Relationship Id="rId6" Type="http://schemas.openxmlformats.org/officeDocument/2006/relationships/image" Target="../media/image20.jfif"/><Relationship Id="rId5" Type="http://schemas.openxmlformats.org/officeDocument/2006/relationships/image" Target="../media/image19.jfif"/><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4.xml"/><Relationship Id="rId4" Type="http://schemas.openxmlformats.org/officeDocument/2006/relationships/image" Target="../media/image17.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355306"/>
      </p:ext>
    </p:extLst>
  </p:cSld>
  <p:clrMapOvr>
    <a:masterClrMapping/>
  </p:clrMapOvr>
  <mc:AlternateContent xmlns:mc="http://schemas.openxmlformats.org/markup-compatibility/2006">
    <mc:Choice xmlns:p14="http://schemas.microsoft.com/office/powerpoint/2010/main" Requires="p14">
      <p:transition spd="slow" p14:dur="2000" advTm="921"/>
    </mc:Choice>
    <mc:Fallback>
      <p:transition spd="slow" advTm="92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5AD8A-1EA9-C7CE-D797-0A3D974FB867}"/>
              </a:ext>
            </a:extLst>
          </p:cNvPr>
          <p:cNvSpPr>
            <a:spLocks noGrp="1"/>
          </p:cNvSpPr>
          <p:nvPr>
            <p:ph type="title"/>
          </p:nvPr>
        </p:nvSpPr>
        <p:spPr/>
        <p:txBody>
          <a:bodyPr/>
          <a:lstStyle/>
          <a:p>
            <a:r>
              <a:rPr lang="en-US" dirty="0"/>
              <a:t>System Design</a:t>
            </a:r>
          </a:p>
        </p:txBody>
      </p:sp>
      <p:sp>
        <p:nvSpPr>
          <p:cNvPr id="4" name="Slide Number Placeholder 3">
            <a:extLst>
              <a:ext uri="{FF2B5EF4-FFF2-40B4-BE49-F238E27FC236}">
                <a16:creationId xmlns:a16="http://schemas.microsoft.com/office/drawing/2014/main" id="{F8DD1CE8-660D-F65D-7BA2-062181F1E9B0}"/>
              </a:ext>
            </a:extLst>
          </p:cNvPr>
          <p:cNvSpPr>
            <a:spLocks noGrp="1"/>
          </p:cNvSpPr>
          <p:nvPr>
            <p:ph type="sldNum" sz="quarter" idx="12"/>
          </p:nvPr>
        </p:nvSpPr>
        <p:spPr/>
        <p:txBody>
          <a:bodyPr/>
          <a:lstStyle/>
          <a:p>
            <a:fld id="{9EA0BE3B-158A-4EDF-80DC-E394A0D1600F}" type="slidenum">
              <a:rPr lang="en-US" smtClean="0"/>
              <a:pPr/>
              <a:t>10</a:t>
            </a:fld>
            <a:endParaRPr lang="en-US"/>
          </a:p>
        </p:txBody>
      </p:sp>
      <p:sp>
        <p:nvSpPr>
          <p:cNvPr id="7" name="Text Placeholder 2">
            <a:extLst>
              <a:ext uri="{FF2B5EF4-FFF2-40B4-BE49-F238E27FC236}">
                <a16:creationId xmlns:a16="http://schemas.microsoft.com/office/drawing/2014/main" id="{39A8D40D-FD29-FB94-A5C2-F4C6A5EADD73}"/>
              </a:ext>
            </a:extLst>
          </p:cNvPr>
          <p:cNvSpPr>
            <a:spLocks noGrp="1"/>
          </p:cNvSpPr>
          <p:nvPr>
            <p:ph type="body" sz="quarter" idx="13"/>
          </p:nvPr>
        </p:nvSpPr>
        <p:spPr>
          <a:xfrm>
            <a:off x="337539" y="1032510"/>
            <a:ext cx="4179229" cy="4938713"/>
          </a:xfrm>
        </p:spPr>
        <p:txBody>
          <a:bodyPr/>
          <a:lstStyle/>
          <a:p>
            <a:pPr marL="0" indent="0">
              <a:buNone/>
            </a:pPr>
            <a:r>
              <a:rPr lang="en-US" dirty="0"/>
              <a:t>Main features of the system: </a:t>
            </a:r>
          </a:p>
          <a:p>
            <a:pPr marL="514350" indent="-514350">
              <a:buFont typeface="+mj-lt"/>
              <a:buAutoNum type="arabicPeriod"/>
            </a:pPr>
            <a:r>
              <a:rPr lang="en-US" dirty="0"/>
              <a:t>User management</a:t>
            </a:r>
          </a:p>
          <a:p>
            <a:pPr marL="514350" indent="-514350">
              <a:buFont typeface="+mj-lt"/>
              <a:buAutoNum type="arabicPeriod"/>
            </a:pPr>
            <a:r>
              <a:rPr lang="en-US" dirty="0"/>
              <a:t>Menu management</a:t>
            </a:r>
          </a:p>
          <a:p>
            <a:pPr marL="514350" indent="-514350">
              <a:buFont typeface="+mj-lt"/>
              <a:buAutoNum type="arabicPeriod"/>
            </a:pPr>
            <a:r>
              <a:rPr lang="en-US" dirty="0"/>
              <a:t>Cashier management</a:t>
            </a:r>
          </a:p>
          <a:p>
            <a:pPr marL="514350" indent="-514350">
              <a:buFont typeface="+mj-lt"/>
              <a:buAutoNum type="arabicPeriod"/>
            </a:pPr>
            <a:r>
              <a:rPr lang="en-US" dirty="0"/>
              <a:t>Ordering management</a:t>
            </a:r>
          </a:p>
          <a:p>
            <a:pPr marL="514350" indent="-514350">
              <a:buFont typeface="+mj-lt"/>
              <a:buAutoNum type="arabicPeriod"/>
            </a:pPr>
            <a:r>
              <a:rPr lang="en-US" dirty="0"/>
              <a:t>Ordered dish management</a:t>
            </a:r>
          </a:p>
        </p:txBody>
      </p:sp>
      <p:pic>
        <p:nvPicPr>
          <p:cNvPr id="8" name="Picture 7" descr="A diagram of a diagram&#10;&#10;Description automatically generated">
            <a:extLst>
              <a:ext uri="{FF2B5EF4-FFF2-40B4-BE49-F238E27FC236}">
                <a16:creationId xmlns:a16="http://schemas.microsoft.com/office/drawing/2014/main" id="{1BEA58D8-85C8-F030-E89A-C58218BE3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8895" y="824903"/>
            <a:ext cx="7429500" cy="5391710"/>
          </a:xfrm>
          <a:prstGeom prst="rect">
            <a:avLst/>
          </a:prstGeom>
        </p:spPr>
      </p:pic>
    </p:spTree>
    <p:extLst>
      <p:ext uri="{BB962C8B-B14F-4D97-AF65-F5344CB8AC3E}">
        <p14:creationId xmlns:p14="http://schemas.microsoft.com/office/powerpoint/2010/main" val="1840216966"/>
      </p:ext>
    </p:extLst>
  </p:cSld>
  <p:clrMapOvr>
    <a:masterClrMapping/>
  </p:clrMapOvr>
  <mc:AlternateContent xmlns:mc="http://schemas.openxmlformats.org/markup-compatibility/2006">
    <mc:Choice xmlns:p14="http://schemas.microsoft.com/office/powerpoint/2010/main" Requires="p14">
      <p:transition spd="slow" p14:dur="2000" advTm="58846"/>
    </mc:Choice>
    <mc:Fallback>
      <p:transition spd="slow" advTm="5884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5AD8A-1EA9-C7CE-D797-0A3D974FB867}"/>
              </a:ext>
            </a:extLst>
          </p:cNvPr>
          <p:cNvSpPr>
            <a:spLocks noGrp="1"/>
          </p:cNvSpPr>
          <p:nvPr>
            <p:ph type="title"/>
          </p:nvPr>
        </p:nvSpPr>
        <p:spPr/>
        <p:txBody>
          <a:bodyPr/>
          <a:lstStyle/>
          <a:p>
            <a:r>
              <a:rPr lang="en-US" dirty="0"/>
              <a:t>System Design</a:t>
            </a:r>
          </a:p>
        </p:txBody>
      </p:sp>
      <p:sp>
        <p:nvSpPr>
          <p:cNvPr id="4" name="Slide Number Placeholder 3">
            <a:extLst>
              <a:ext uri="{FF2B5EF4-FFF2-40B4-BE49-F238E27FC236}">
                <a16:creationId xmlns:a16="http://schemas.microsoft.com/office/drawing/2014/main" id="{F8DD1CE8-660D-F65D-7BA2-062181F1E9B0}"/>
              </a:ext>
            </a:extLst>
          </p:cNvPr>
          <p:cNvSpPr>
            <a:spLocks noGrp="1"/>
          </p:cNvSpPr>
          <p:nvPr>
            <p:ph type="sldNum" sz="quarter" idx="12"/>
          </p:nvPr>
        </p:nvSpPr>
        <p:spPr/>
        <p:txBody>
          <a:bodyPr/>
          <a:lstStyle/>
          <a:p>
            <a:fld id="{9EA0BE3B-158A-4EDF-80DC-E394A0D1600F}" type="slidenum">
              <a:rPr lang="en-US" smtClean="0"/>
              <a:pPr/>
              <a:t>11</a:t>
            </a:fld>
            <a:endParaRPr lang="en-US"/>
          </a:p>
        </p:txBody>
      </p:sp>
      <p:pic>
        <p:nvPicPr>
          <p:cNvPr id="6" name="Picture 5" descr="A diagram of a software application&#10;&#10;Description automatically generated">
            <a:extLst>
              <a:ext uri="{FF2B5EF4-FFF2-40B4-BE49-F238E27FC236}">
                <a16:creationId xmlns:a16="http://schemas.microsoft.com/office/drawing/2014/main" id="{6D5EDA06-0E26-F09B-189B-45120D5413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1536" y="878887"/>
            <a:ext cx="6988175" cy="5283742"/>
          </a:xfrm>
          <a:prstGeom prst="rect">
            <a:avLst/>
          </a:prstGeom>
        </p:spPr>
      </p:pic>
      <p:sp>
        <p:nvSpPr>
          <p:cNvPr id="7" name="Text Placeholder 2">
            <a:extLst>
              <a:ext uri="{FF2B5EF4-FFF2-40B4-BE49-F238E27FC236}">
                <a16:creationId xmlns:a16="http://schemas.microsoft.com/office/drawing/2014/main" id="{39A8D40D-FD29-FB94-A5C2-F4C6A5EADD73}"/>
              </a:ext>
            </a:extLst>
          </p:cNvPr>
          <p:cNvSpPr>
            <a:spLocks noGrp="1"/>
          </p:cNvSpPr>
          <p:nvPr>
            <p:ph type="body" sz="quarter" idx="13"/>
          </p:nvPr>
        </p:nvSpPr>
        <p:spPr>
          <a:xfrm>
            <a:off x="337540" y="1032510"/>
            <a:ext cx="4246818" cy="4938713"/>
          </a:xfrm>
        </p:spPr>
        <p:txBody>
          <a:bodyPr/>
          <a:lstStyle/>
          <a:p>
            <a:r>
              <a:rPr lang="en-US" dirty="0"/>
              <a:t>Frontend for user management, menu management, ordered dish management, cashier management</a:t>
            </a:r>
          </a:p>
          <a:p>
            <a:r>
              <a:rPr lang="en-US" dirty="0"/>
              <a:t>Mobile for ordering </a:t>
            </a:r>
            <a:r>
              <a:rPr lang="en-US" dirty="0" err="1"/>
              <a:t>managment</a:t>
            </a:r>
            <a:endParaRPr lang="en-US" dirty="0"/>
          </a:p>
        </p:txBody>
      </p:sp>
    </p:spTree>
    <p:extLst>
      <p:ext uri="{BB962C8B-B14F-4D97-AF65-F5344CB8AC3E}">
        <p14:creationId xmlns:p14="http://schemas.microsoft.com/office/powerpoint/2010/main" val="3092516354"/>
      </p:ext>
    </p:extLst>
  </p:cSld>
  <p:clrMapOvr>
    <a:masterClrMapping/>
  </p:clrMapOvr>
  <mc:AlternateContent xmlns:mc="http://schemas.openxmlformats.org/markup-compatibility/2006">
    <mc:Choice xmlns:p14="http://schemas.microsoft.com/office/powerpoint/2010/main" Requires="p14">
      <p:transition spd="slow" p14:dur="2000" advTm="69366"/>
    </mc:Choice>
    <mc:Fallback>
      <p:transition spd="slow" advTm="6936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5AD8A-1EA9-C7CE-D797-0A3D974FB867}"/>
              </a:ext>
            </a:extLst>
          </p:cNvPr>
          <p:cNvSpPr>
            <a:spLocks noGrp="1"/>
          </p:cNvSpPr>
          <p:nvPr>
            <p:ph type="title"/>
          </p:nvPr>
        </p:nvSpPr>
        <p:spPr/>
        <p:txBody>
          <a:bodyPr/>
          <a:lstStyle/>
          <a:p>
            <a:r>
              <a:rPr lang="en-US" dirty="0"/>
              <a:t>Solution &amp; Contribution</a:t>
            </a:r>
          </a:p>
        </p:txBody>
      </p:sp>
      <p:sp>
        <p:nvSpPr>
          <p:cNvPr id="4" name="Slide Number Placeholder 3">
            <a:extLst>
              <a:ext uri="{FF2B5EF4-FFF2-40B4-BE49-F238E27FC236}">
                <a16:creationId xmlns:a16="http://schemas.microsoft.com/office/drawing/2014/main" id="{F8DD1CE8-660D-F65D-7BA2-062181F1E9B0}"/>
              </a:ext>
            </a:extLst>
          </p:cNvPr>
          <p:cNvSpPr>
            <a:spLocks noGrp="1"/>
          </p:cNvSpPr>
          <p:nvPr>
            <p:ph type="sldNum" sz="quarter" idx="12"/>
          </p:nvPr>
        </p:nvSpPr>
        <p:spPr/>
        <p:txBody>
          <a:bodyPr/>
          <a:lstStyle/>
          <a:p>
            <a:fld id="{9EA0BE3B-158A-4EDF-80DC-E394A0D1600F}" type="slidenum">
              <a:rPr lang="en-US" smtClean="0"/>
              <a:pPr/>
              <a:t>12</a:t>
            </a:fld>
            <a:endParaRPr lang="en-US"/>
          </a:p>
        </p:txBody>
      </p:sp>
      <p:pic>
        <p:nvPicPr>
          <p:cNvPr id="6" name="Picture 5" descr="A diagram of a software application&#10;&#10;Description automatically generated">
            <a:extLst>
              <a:ext uri="{FF2B5EF4-FFF2-40B4-BE49-F238E27FC236}">
                <a16:creationId xmlns:a16="http://schemas.microsoft.com/office/drawing/2014/main" id="{6D5EDA06-0E26-F09B-189B-45120D5413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1536" y="878887"/>
            <a:ext cx="6988175" cy="5283742"/>
          </a:xfrm>
          <a:prstGeom prst="rect">
            <a:avLst/>
          </a:prstGeom>
        </p:spPr>
      </p:pic>
      <p:sp>
        <p:nvSpPr>
          <p:cNvPr id="7" name="Text Placeholder 2">
            <a:extLst>
              <a:ext uri="{FF2B5EF4-FFF2-40B4-BE49-F238E27FC236}">
                <a16:creationId xmlns:a16="http://schemas.microsoft.com/office/drawing/2014/main" id="{39A8D40D-FD29-FB94-A5C2-F4C6A5EADD73}"/>
              </a:ext>
            </a:extLst>
          </p:cNvPr>
          <p:cNvSpPr>
            <a:spLocks noGrp="1"/>
          </p:cNvSpPr>
          <p:nvPr>
            <p:ph type="body" sz="quarter" idx="13"/>
          </p:nvPr>
        </p:nvSpPr>
        <p:spPr>
          <a:xfrm>
            <a:off x="337540" y="1032510"/>
            <a:ext cx="4246818" cy="4938713"/>
          </a:xfrm>
        </p:spPr>
        <p:txBody>
          <a:bodyPr/>
          <a:lstStyle/>
          <a:p>
            <a:r>
              <a:rPr lang="en-US" dirty="0"/>
              <a:t>Reduced development and operational costs.</a:t>
            </a:r>
          </a:p>
          <a:p>
            <a:r>
              <a:rPr lang="en-US" dirty="0"/>
              <a:t>Easier maintenance and future upgrades.</a:t>
            </a:r>
          </a:p>
          <a:p>
            <a:r>
              <a:rPr lang="en-US" dirty="0"/>
              <a:t>Cost-effective for small and medium-sized restaurants with limited IT budgets.</a:t>
            </a:r>
          </a:p>
        </p:txBody>
      </p:sp>
    </p:spTree>
    <p:extLst>
      <p:ext uri="{BB962C8B-B14F-4D97-AF65-F5344CB8AC3E}">
        <p14:creationId xmlns:p14="http://schemas.microsoft.com/office/powerpoint/2010/main" val="2551866616"/>
      </p:ext>
    </p:extLst>
  </p:cSld>
  <p:clrMapOvr>
    <a:masterClrMapping/>
  </p:clrMapOvr>
  <mc:AlternateContent xmlns:mc="http://schemas.openxmlformats.org/markup-compatibility/2006">
    <mc:Choice xmlns:p14="http://schemas.microsoft.com/office/powerpoint/2010/main" Requires="p14">
      <p:transition spd="slow" p14:dur="2000" advTm="39418"/>
    </mc:Choice>
    <mc:Fallback>
      <p:transition spd="slow" advTm="3941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p:txBody>
          <a:bodyPr/>
          <a:lstStyle/>
          <a:p>
            <a:r>
              <a:rPr lang="en-US" dirty="0"/>
              <a:t>Solution &amp; Contribution</a:t>
            </a:r>
          </a:p>
        </p:txBody>
      </p:sp>
      <p:sp>
        <p:nvSpPr>
          <p:cNvPr id="3" name="Text Placeholder 2">
            <a:extLst>
              <a:ext uri="{FF2B5EF4-FFF2-40B4-BE49-F238E27FC236}">
                <a16:creationId xmlns:a16="http://schemas.microsoft.com/office/drawing/2014/main" id="{ED744802-0381-50A3-7C85-B7B6ED4EFE1B}"/>
              </a:ext>
            </a:extLst>
          </p:cNvPr>
          <p:cNvSpPr>
            <a:spLocks noGrp="1"/>
          </p:cNvSpPr>
          <p:nvPr>
            <p:ph type="body" sz="quarter" idx="13"/>
          </p:nvPr>
        </p:nvSpPr>
        <p:spPr>
          <a:xfrm>
            <a:off x="337539" y="1032510"/>
            <a:ext cx="7160541" cy="4938713"/>
          </a:xfrm>
        </p:spPr>
        <p:txBody>
          <a:bodyPr/>
          <a:lstStyle/>
          <a:p>
            <a:r>
              <a:rPr lang="en-US" dirty="0"/>
              <a:t>Development of a multifunctional web app to optimize restaurant ordering and service processes while keeping cost low</a:t>
            </a:r>
          </a:p>
          <a:p>
            <a:r>
              <a:rPr lang="en-US" dirty="0"/>
              <a:t>Core component: Mobile application designed for waitstaff to quickly and accurately record orders at the customer's table</a:t>
            </a:r>
          </a:p>
          <a:p>
            <a:r>
              <a:rPr lang="en-US" dirty="0"/>
              <a:t>Detailed electronic menu with images, descriptions, and pricing information</a:t>
            </a:r>
          </a:p>
          <a:p>
            <a:r>
              <a:rPr lang="en-US" dirty="0"/>
              <a:t>Utilizes staff's personal mobile devices to save on equipment costs and increase flexibility</a:t>
            </a: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fld id="{9EA0BE3B-158A-4EDF-80DC-E394A0D1600F}" type="slidenum">
              <a:rPr lang="en-US" smtClean="0"/>
              <a:pPr/>
              <a:t>13</a:t>
            </a:fld>
            <a:endParaRPr lang="en-US"/>
          </a:p>
        </p:txBody>
      </p:sp>
      <p:pic>
        <p:nvPicPr>
          <p:cNvPr id="7" name="Picture 6" descr="A screenshot of a phone&#10;&#10;Description automatically generated">
            <a:extLst>
              <a:ext uri="{FF2B5EF4-FFF2-40B4-BE49-F238E27FC236}">
                <a16:creationId xmlns:a16="http://schemas.microsoft.com/office/drawing/2014/main" id="{CFB36275-2881-2DFC-3435-0E18FF5FD1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8727" y="883715"/>
            <a:ext cx="2954767" cy="5446103"/>
          </a:xfrm>
          <a:prstGeom prst="rect">
            <a:avLst/>
          </a:prstGeom>
        </p:spPr>
      </p:pic>
    </p:spTree>
    <p:extLst>
      <p:ext uri="{BB962C8B-B14F-4D97-AF65-F5344CB8AC3E}">
        <p14:creationId xmlns:p14="http://schemas.microsoft.com/office/powerpoint/2010/main" val="3847334245"/>
      </p:ext>
    </p:extLst>
  </p:cSld>
  <p:clrMapOvr>
    <a:masterClrMapping/>
  </p:clrMapOvr>
  <mc:AlternateContent xmlns:mc="http://schemas.openxmlformats.org/markup-compatibility/2006">
    <mc:Choice xmlns:p14="http://schemas.microsoft.com/office/powerpoint/2010/main" Requires="p14">
      <p:transition spd="slow" p14:dur="2000" advTm="84990"/>
    </mc:Choice>
    <mc:Fallback>
      <p:transition spd="slow" advTm="8499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p:txBody>
          <a:bodyPr/>
          <a:lstStyle/>
          <a:p>
            <a:r>
              <a:rPr lang="en-US" dirty="0"/>
              <a:t>Solution &amp; Contribution</a:t>
            </a:r>
          </a:p>
        </p:txBody>
      </p:sp>
      <p:sp>
        <p:nvSpPr>
          <p:cNvPr id="3" name="Text Placeholder 2">
            <a:extLst>
              <a:ext uri="{FF2B5EF4-FFF2-40B4-BE49-F238E27FC236}">
                <a16:creationId xmlns:a16="http://schemas.microsoft.com/office/drawing/2014/main" id="{ED744802-0381-50A3-7C85-B7B6ED4EFE1B}"/>
              </a:ext>
            </a:extLst>
          </p:cNvPr>
          <p:cNvSpPr>
            <a:spLocks noGrp="1"/>
          </p:cNvSpPr>
          <p:nvPr>
            <p:ph type="body" sz="quarter" idx="13"/>
          </p:nvPr>
        </p:nvSpPr>
        <p:spPr>
          <a:xfrm>
            <a:off x="337539" y="1032510"/>
            <a:ext cx="7160541" cy="4938713"/>
          </a:xfrm>
        </p:spPr>
        <p:txBody>
          <a:bodyPr/>
          <a:lstStyle/>
          <a:p>
            <a:pPr marL="0" indent="0">
              <a:buNone/>
            </a:pPr>
            <a:r>
              <a:rPr lang="en-US" dirty="0"/>
              <a:t>Waitstaff:</a:t>
            </a:r>
          </a:p>
          <a:p>
            <a:pPr>
              <a:buFontTx/>
              <a:buChar char="-"/>
            </a:pPr>
            <a:r>
              <a:rPr lang="en-US" dirty="0"/>
              <a:t>Quickly and accurately record orders right at the customer’s table through a detailed electronic menu on the mobile app. </a:t>
            </a:r>
          </a:p>
          <a:p>
            <a:pPr marL="0" indent="0">
              <a:buNone/>
            </a:pPr>
            <a:r>
              <a:rPr lang="en-US"/>
              <a:t>=&gt; Improving </a:t>
            </a:r>
            <a:r>
              <a:rPr lang="en-US" dirty="0"/>
              <a:t>work efficiency, increasing flexibility in the service process, saving on equipment investment costs by utilizing staff’s personal mobile devices.</a:t>
            </a:r>
          </a:p>
          <a:p>
            <a:pPr>
              <a:buFontTx/>
              <a:buChar char="-"/>
            </a:pPr>
            <a:endParaRPr lang="en-US" dirty="0"/>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fld id="{9EA0BE3B-158A-4EDF-80DC-E394A0D1600F}" type="slidenum">
              <a:rPr lang="en-US" smtClean="0"/>
              <a:pPr/>
              <a:t>14</a:t>
            </a:fld>
            <a:endParaRPr lang="en-US"/>
          </a:p>
        </p:txBody>
      </p:sp>
      <p:pic>
        <p:nvPicPr>
          <p:cNvPr id="7" name="Picture 6" descr="A screenshot of a phone&#10;&#10;Description automatically generated">
            <a:extLst>
              <a:ext uri="{FF2B5EF4-FFF2-40B4-BE49-F238E27FC236}">
                <a16:creationId xmlns:a16="http://schemas.microsoft.com/office/drawing/2014/main" id="{CFB36275-2881-2DFC-3435-0E18FF5FD1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8727" y="883715"/>
            <a:ext cx="2954767" cy="5446103"/>
          </a:xfrm>
          <a:prstGeom prst="rect">
            <a:avLst/>
          </a:prstGeom>
        </p:spPr>
      </p:pic>
    </p:spTree>
    <p:extLst>
      <p:ext uri="{BB962C8B-B14F-4D97-AF65-F5344CB8AC3E}">
        <p14:creationId xmlns:p14="http://schemas.microsoft.com/office/powerpoint/2010/main" val="563501171"/>
      </p:ext>
    </p:extLst>
  </p:cSld>
  <p:clrMapOvr>
    <a:masterClrMapping/>
  </p:clrMapOvr>
  <mc:AlternateContent xmlns:mc="http://schemas.openxmlformats.org/markup-compatibility/2006">
    <mc:Choice xmlns:p14="http://schemas.microsoft.com/office/powerpoint/2010/main" Requires="p14">
      <p:transition spd="slow" p14:dur="2000" advTm="36534"/>
    </mc:Choice>
    <mc:Fallback>
      <p:transition spd="slow" advTm="36534"/>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p:txBody>
          <a:bodyPr/>
          <a:lstStyle/>
          <a:p>
            <a:r>
              <a:rPr lang="en-US" dirty="0"/>
              <a:t>Solution &amp; Contribution</a:t>
            </a:r>
          </a:p>
        </p:txBody>
      </p:sp>
      <p:sp>
        <p:nvSpPr>
          <p:cNvPr id="3" name="Text Placeholder 2">
            <a:extLst>
              <a:ext uri="{FF2B5EF4-FFF2-40B4-BE49-F238E27FC236}">
                <a16:creationId xmlns:a16="http://schemas.microsoft.com/office/drawing/2014/main" id="{ED744802-0381-50A3-7C85-B7B6ED4EFE1B}"/>
              </a:ext>
            </a:extLst>
          </p:cNvPr>
          <p:cNvSpPr>
            <a:spLocks noGrp="1"/>
          </p:cNvSpPr>
          <p:nvPr>
            <p:ph type="body" sz="quarter" idx="13"/>
          </p:nvPr>
        </p:nvSpPr>
        <p:spPr>
          <a:xfrm>
            <a:off x="337539" y="1032510"/>
            <a:ext cx="7160541" cy="4938713"/>
          </a:xfrm>
        </p:spPr>
        <p:txBody>
          <a:bodyPr/>
          <a:lstStyle/>
          <a:p>
            <a:pPr>
              <a:buFontTx/>
              <a:buChar char="-"/>
            </a:pPr>
            <a:r>
              <a:rPr lang="en-US" dirty="0"/>
              <a:t>Improving of kitchen process</a:t>
            </a:r>
          </a:p>
          <a:p>
            <a:pPr>
              <a:buFontTx/>
              <a:buChar char="-"/>
            </a:pPr>
            <a:r>
              <a:rPr lang="en-US" dirty="0"/>
              <a:t>Managing orders more effectively</a:t>
            </a: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fld id="{9EA0BE3B-158A-4EDF-80DC-E394A0D1600F}" type="slidenum">
              <a:rPr lang="en-US" smtClean="0"/>
              <a:pPr/>
              <a:t>15</a:t>
            </a:fld>
            <a:endParaRPr lang="en-US"/>
          </a:p>
        </p:txBody>
      </p:sp>
      <p:pic>
        <p:nvPicPr>
          <p:cNvPr id="6" name="Picture 5" descr="A screenshot of a computer&#10;&#10;Description automatically generated">
            <a:extLst>
              <a:ext uri="{FF2B5EF4-FFF2-40B4-BE49-F238E27FC236}">
                <a16:creationId xmlns:a16="http://schemas.microsoft.com/office/drawing/2014/main" id="{8D2564B7-7409-BA7B-E0B4-A5DCE302A7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93" y="2347610"/>
            <a:ext cx="11651517" cy="3623613"/>
          </a:xfrm>
          <a:prstGeom prst="rect">
            <a:avLst/>
          </a:prstGeom>
        </p:spPr>
      </p:pic>
    </p:spTree>
    <p:extLst>
      <p:ext uri="{BB962C8B-B14F-4D97-AF65-F5344CB8AC3E}">
        <p14:creationId xmlns:p14="http://schemas.microsoft.com/office/powerpoint/2010/main" val="2821475436"/>
      </p:ext>
    </p:extLst>
  </p:cSld>
  <p:clrMapOvr>
    <a:masterClrMapping/>
  </p:clrMapOvr>
  <mc:AlternateContent xmlns:mc="http://schemas.openxmlformats.org/markup-compatibility/2006">
    <mc:Choice xmlns:p14="http://schemas.microsoft.com/office/powerpoint/2010/main" Requires="p14">
      <p:transition spd="slow" p14:dur="2000" advTm="95327"/>
    </mc:Choice>
    <mc:Fallback>
      <p:transition spd="slow" advTm="95327"/>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p:txBody>
          <a:bodyPr/>
          <a:lstStyle/>
          <a:p>
            <a:r>
              <a:rPr lang="en-US" dirty="0"/>
              <a:t>Solution &amp; Contribution</a:t>
            </a:r>
          </a:p>
        </p:txBody>
      </p:sp>
      <p:sp>
        <p:nvSpPr>
          <p:cNvPr id="3" name="Text Placeholder 2">
            <a:extLst>
              <a:ext uri="{FF2B5EF4-FFF2-40B4-BE49-F238E27FC236}">
                <a16:creationId xmlns:a16="http://schemas.microsoft.com/office/drawing/2014/main" id="{ED744802-0381-50A3-7C85-B7B6ED4EFE1B}"/>
              </a:ext>
            </a:extLst>
          </p:cNvPr>
          <p:cNvSpPr>
            <a:spLocks noGrp="1"/>
          </p:cNvSpPr>
          <p:nvPr>
            <p:ph type="body" sz="quarter" idx="13"/>
          </p:nvPr>
        </p:nvSpPr>
        <p:spPr/>
        <p:txBody>
          <a:bodyPr/>
          <a:lstStyle/>
          <a:p>
            <a:r>
              <a:rPr lang="en-US" dirty="0"/>
              <a:t>QR Payment System (</a:t>
            </a:r>
            <a:r>
              <a:rPr lang="en-US" dirty="0" err="1"/>
              <a:t>QRPay</a:t>
            </a:r>
            <a:r>
              <a:rPr lang="en-US" dirty="0"/>
              <a:t>): Convenient for customers, minimizes cash handling risks, and increases transaction speed.</a:t>
            </a:r>
          </a:p>
          <a:p>
            <a:endParaRPr lang="en-US" dirty="0"/>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fld id="{9EA0BE3B-158A-4EDF-80DC-E394A0D1600F}" type="slidenum">
              <a:rPr lang="en-US" smtClean="0"/>
              <a:pPr/>
              <a:t>16</a:t>
            </a:fld>
            <a:endParaRPr lang="en-US"/>
          </a:p>
        </p:txBody>
      </p:sp>
      <p:pic>
        <p:nvPicPr>
          <p:cNvPr id="7" name="Picture 6" descr="A red and blue text on a black background&#10;&#10;Description automatically generated">
            <a:extLst>
              <a:ext uri="{FF2B5EF4-FFF2-40B4-BE49-F238E27FC236}">
                <a16:creationId xmlns:a16="http://schemas.microsoft.com/office/drawing/2014/main" id="{911262C4-AF01-1C39-8A9A-1F82F945F5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813" y="2252764"/>
            <a:ext cx="4603335" cy="1567557"/>
          </a:xfrm>
          <a:prstGeom prst="rect">
            <a:avLst/>
          </a:prstGeom>
        </p:spPr>
      </p:pic>
      <p:pic>
        <p:nvPicPr>
          <p:cNvPr id="9" name="Picture 8" descr="A green logo with a mustache and a mask&#10;&#10;Description automatically generated">
            <a:extLst>
              <a:ext uri="{FF2B5EF4-FFF2-40B4-BE49-F238E27FC236}">
                <a16:creationId xmlns:a16="http://schemas.microsoft.com/office/drawing/2014/main" id="{D484BB5E-2485-83D9-100B-5D32A3305C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84399" y="3873915"/>
            <a:ext cx="2358134" cy="2358134"/>
          </a:xfrm>
          <a:prstGeom prst="rect">
            <a:avLst/>
          </a:prstGeom>
        </p:spPr>
      </p:pic>
      <p:pic>
        <p:nvPicPr>
          <p:cNvPr id="11" name="Picture 10" descr="A green and white logo&#10;&#10;Description automatically generated">
            <a:extLst>
              <a:ext uri="{FF2B5EF4-FFF2-40B4-BE49-F238E27FC236}">
                <a16:creationId xmlns:a16="http://schemas.microsoft.com/office/drawing/2014/main" id="{450A376F-AC1C-02EF-DF7C-CE738A84EC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2857" y="2869471"/>
            <a:ext cx="3226598" cy="2869438"/>
          </a:xfrm>
          <a:prstGeom prst="rect">
            <a:avLst/>
          </a:prstGeom>
        </p:spPr>
      </p:pic>
      <p:pic>
        <p:nvPicPr>
          <p:cNvPr id="13" name="Picture 12" descr="A logo of a company&#10;&#10;Description automatically generated">
            <a:extLst>
              <a:ext uri="{FF2B5EF4-FFF2-40B4-BE49-F238E27FC236}">
                <a16:creationId xmlns:a16="http://schemas.microsoft.com/office/drawing/2014/main" id="{897179CF-4F6B-7383-0698-65B41E5416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19062" y="3069930"/>
            <a:ext cx="2468519" cy="2468519"/>
          </a:xfrm>
          <a:prstGeom prst="rect">
            <a:avLst/>
          </a:prstGeom>
        </p:spPr>
      </p:pic>
    </p:spTree>
    <p:custDataLst>
      <p:tags r:id="rId1"/>
    </p:custDataLst>
    <p:extLst>
      <p:ext uri="{BB962C8B-B14F-4D97-AF65-F5344CB8AC3E}">
        <p14:creationId xmlns:p14="http://schemas.microsoft.com/office/powerpoint/2010/main" val="3001568464"/>
      </p:ext>
    </p:extLst>
  </p:cSld>
  <p:clrMapOvr>
    <a:masterClrMapping/>
  </p:clrMapOvr>
  <mc:AlternateContent xmlns:mc="http://schemas.openxmlformats.org/markup-compatibility/2006">
    <mc:Choice xmlns:p14="http://schemas.microsoft.com/office/powerpoint/2010/main" Requires="p14">
      <p:transition spd="slow" p14:dur="2000" advTm="130198"/>
    </mc:Choice>
    <mc:Fallback>
      <p:transition spd="slow" advTm="1301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p:txBody>
          <a:bodyPr/>
          <a:lstStyle/>
          <a:p>
            <a:r>
              <a:rPr lang="en-US" dirty="0"/>
              <a:t>Conclusion &amp; Future work</a:t>
            </a:r>
          </a:p>
        </p:txBody>
      </p:sp>
      <p:sp>
        <p:nvSpPr>
          <p:cNvPr id="3" name="Text Placeholder 2">
            <a:extLst>
              <a:ext uri="{FF2B5EF4-FFF2-40B4-BE49-F238E27FC236}">
                <a16:creationId xmlns:a16="http://schemas.microsoft.com/office/drawing/2014/main" id="{ED744802-0381-50A3-7C85-B7B6ED4EFE1B}"/>
              </a:ext>
            </a:extLst>
          </p:cNvPr>
          <p:cNvSpPr>
            <a:spLocks noGrp="1"/>
          </p:cNvSpPr>
          <p:nvPr>
            <p:ph type="body" sz="quarter" idx="13"/>
          </p:nvPr>
        </p:nvSpPr>
        <p:spPr/>
        <p:txBody>
          <a:bodyPr/>
          <a:lstStyle/>
          <a:p>
            <a:pPr marL="0" indent="0">
              <a:buNone/>
            </a:pPr>
            <a:r>
              <a:rPr lang="en-US" dirty="0"/>
              <a:t>- System Overview:</a:t>
            </a:r>
          </a:p>
          <a:p>
            <a:pPr lvl="1"/>
            <a:r>
              <a:rPr lang="en-US" dirty="0"/>
              <a:t>Developed a restaurant sales management system with key functions: User Management, Menu Management, Order Management, Cashier Management, Ordered Dish Management.</a:t>
            </a:r>
          </a:p>
          <a:p>
            <a:pPr lvl="1"/>
            <a:r>
              <a:rPr lang="en-US" dirty="0"/>
              <a:t>Optimizes ordering and service process at a low cost, suitable for small and medium-sized restaurants in Vietnam.</a:t>
            </a:r>
          </a:p>
          <a:p>
            <a:pPr marL="0" indent="0">
              <a:buNone/>
            </a:pPr>
            <a:r>
              <a:rPr lang="en-US" dirty="0"/>
              <a:t>- Achievements:</a:t>
            </a:r>
          </a:p>
          <a:p>
            <a:pPr lvl="1"/>
            <a:r>
              <a:rPr lang="en-US" dirty="0"/>
              <a:t>Enhanced programming skills in Flutter, Dart, Angular, and Typescript.</a:t>
            </a:r>
          </a:p>
          <a:p>
            <a:pPr lvl="1"/>
            <a:r>
              <a:rPr lang="en-US" dirty="0"/>
              <a:t>Gained valuable project management and software development experience</a:t>
            </a: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fld id="{9EA0BE3B-158A-4EDF-80DC-E394A0D1600F}" type="slidenum">
              <a:rPr lang="en-US" smtClean="0"/>
              <a:pPr/>
              <a:t>17</a:t>
            </a:fld>
            <a:endParaRPr lang="en-US"/>
          </a:p>
        </p:txBody>
      </p:sp>
    </p:spTree>
    <p:extLst>
      <p:ext uri="{BB962C8B-B14F-4D97-AF65-F5344CB8AC3E}">
        <p14:creationId xmlns:p14="http://schemas.microsoft.com/office/powerpoint/2010/main" val="2183826092"/>
      </p:ext>
    </p:extLst>
  </p:cSld>
  <p:clrMapOvr>
    <a:masterClrMapping/>
  </p:clrMapOvr>
  <mc:AlternateContent xmlns:mc="http://schemas.openxmlformats.org/markup-compatibility/2006">
    <mc:Choice xmlns:p14="http://schemas.microsoft.com/office/powerpoint/2010/main" Requires="p14">
      <p:transition spd="slow" p14:dur="2000" advTm="44445"/>
    </mc:Choice>
    <mc:Fallback>
      <p:transition spd="slow" advTm="44445"/>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p:txBody>
          <a:bodyPr/>
          <a:lstStyle/>
          <a:p>
            <a:r>
              <a:rPr lang="en-US" dirty="0"/>
              <a:t>Conclusion &amp; Future work</a:t>
            </a:r>
          </a:p>
        </p:txBody>
      </p:sp>
      <p:sp>
        <p:nvSpPr>
          <p:cNvPr id="3" name="Text Placeholder 2">
            <a:extLst>
              <a:ext uri="{FF2B5EF4-FFF2-40B4-BE49-F238E27FC236}">
                <a16:creationId xmlns:a16="http://schemas.microsoft.com/office/drawing/2014/main" id="{ED744802-0381-50A3-7C85-B7B6ED4EFE1B}"/>
              </a:ext>
            </a:extLst>
          </p:cNvPr>
          <p:cNvSpPr>
            <a:spLocks noGrp="1"/>
          </p:cNvSpPr>
          <p:nvPr>
            <p:ph type="body" sz="quarter" idx="13"/>
          </p:nvPr>
        </p:nvSpPr>
        <p:spPr/>
        <p:txBody>
          <a:bodyPr/>
          <a:lstStyle/>
          <a:p>
            <a:pPr>
              <a:buFontTx/>
              <a:buChar char="-"/>
            </a:pPr>
            <a:r>
              <a:rPr lang="en-US" dirty="0"/>
              <a:t>Limitations:</a:t>
            </a:r>
          </a:p>
          <a:p>
            <a:pPr lvl="1"/>
            <a:r>
              <a:rPr lang="en-US" dirty="0"/>
              <a:t>Interfaces need further polish and aesthetic improvements</a:t>
            </a:r>
          </a:p>
          <a:p>
            <a:pPr lvl="1"/>
            <a:r>
              <a:rPr lang="en-US" dirty="0"/>
              <a:t>Lacks real-time data update features</a:t>
            </a:r>
          </a:p>
          <a:p>
            <a:pPr lvl="1"/>
            <a:r>
              <a:rPr lang="en-US" dirty="0"/>
              <a:t>JWT is created upon login but not yet authorized at the backend, leaving APIs publicly accessible</a:t>
            </a: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fld id="{9EA0BE3B-158A-4EDF-80DC-E394A0D1600F}" type="slidenum">
              <a:rPr lang="en-US" smtClean="0"/>
              <a:pPr/>
              <a:t>18</a:t>
            </a:fld>
            <a:endParaRPr lang="en-US"/>
          </a:p>
        </p:txBody>
      </p:sp>
    </p:spTree>
    <p:extLst>
      <p:ext uri="{BB962C8B-B14F-4D97-AF65-F5344CB8AC3E}">
        <p14:creationId xmlns:p14="http://schemas.microsoft.com/office/powerpoint/2010/main" val="1249432066"/>
      </p:ext>
    </p:extLst>
  </p:cSld>
  <p:clrMapOvr>
    <a:masterClrMapping/>
  </p:clrMapOvr>
  <mc:AlternateContent xmlns:mc="http://schemas.openxmlformats.org/markup-compatibility/2006">
    <mc:Choice xmlns:p14="http://schemas.microsoft.com/office/powerpoint/2010/main" Requires="p14">
      <p:transition spd="slow" p14:dur="2000" advTm="34845"/>
    </mc:Choice>
    <mc:Fallback>
      <p:transition spd="slow" advTm="34845"/>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p:txBody>
          <a:bodyPr/>
          <a:lstStyle/>
          <a:p>
            <a:r>
              <a:rPr lang="en-US" dirty="0"/>
              <a:t>Conclusion &amp; Future work</a:t>
            </a:r>
          </a:p>
        </p:txBody>
      </p:sp>
      <p:sp>
        <p:nvSpPr>
          <p:cNvPr id="3" name="Text Placeholder 2">
            <a:extLst>
              <a:ext uri="{FF2B5EF4-FFF2-40B4-BE49-F238E27FC236}">
                <a16:creationId xmlns:a16="http://schemas.microsoft.com/office/drawing/2014/main" id="{ED744802-0381-50A3-7C85-B7B6ED4EFE1B}"/>
              </a:ext>
            </a:extLst>
          </p:cNvPr>
          <p:cNvSpPr>
            <a:spLocks noGrp="1"/>
          </p:cNvSpPr>
          <p:nvPr>
            <p:ph type="body" sz="quarter" idx="13"/>
          </p:nvPr>
        </p:nvSpPr>
        <p:spPr/>
        <p:txBody>
          <a:bodyPr/>
          <a:lstStyle/>
          <a:p>
            <a:pPr>
              <a:buFontTx/>
              <a:buChar char="-"/>
            </a:pPr>
            <a:r>
              <a:rPr lang="en-US" dirty="0"/>
              <a:t>Future work:</a:t>
            </a:r>
          </a:p>
          <a:p>
            <a:pPr lvl="1"/>
            <a:r>
              <a:rPr lang="en-US" dirty="0"/>
              <a:t>Middleware for JWT authentication and secure APIs</a:t>
            </a:r>
          </a:p>
          <a:p>
            <a:pPr lvl="1"/>
            <a:r>
              <a:rPr lang="en-US" dirty="0"/>
              <a:t>Return function</a:t>
            </a:r>
          </a:p>
          <a:p>
            <a:pPr lvl="1"/>
            <a:r>
              <a:rPr lang="en-US" dirty="0"/>
              <a:t>Instant interface updates with data changes.</a:t>
            </a:r>
          </a:p>
          <a:p>
            <a:pPr lvl="1"/>
            <a:r>
              <a:rPr lang="en-US" dirty="0"/>
              <a:t>Responsive interfaces and dedicated mobile apps</a:t>
            </a:r>
          </a:p>
          <a:p>
            <a:pPr lvl="1"/>
            <a:r>
              <a:rPr lang="en-US" dirty="0"/>
              <a:t>Automatic transaction verification with banks</a:t>
            </a:r>
          </a:p>
          <a:p>
            <a:pPr lvl="1"/>
            <a:r>
              <a:rPr lang="en-US" dirty="0"/>
              <a:t>Online ordering system, smart notification systems, AI integration for demand prediction</a:t>
            </a:r>
          </a:p>
          <a:p>
            <a:pPr lvl="1"/>
            <a:r>
              <a:rPr lang="en-US" dirty="0"/>
              <a:t>Provide 24/7 technical support function.</a:t>
            </a:r>
          </a:p>
          <a:p>
            <a:pPr lvl="1"/>
            <a:endParaRPr lang="en-US" dirty="0"/>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fld id="{9EA0BE3B-158A-4EDF-80DC-E394A0D1600F}" type="slidenum">
              <a:rPr lang="en-US" smtClean="0"/>
              <a:pPr/>
              <a:t>19</a:t>
            </a:fld>
            <a:endParaRPr lang="en-US"/>
          </a:p>
        </p:txBody>
      </p:sp>
    </p:spTree>
    <p:extLst>
      <p:ext uri="{BB962C8B-B14F-4D97-AF65-F5344CB8AC3E}">
        <p14:creationId xmlns:p14="http://schemas.microsoft.com/office/powerpoint/2010/main" val="692542469"/>
      </p:ext>
    </p:extLst>
  </p:cSld>
  <p:clrMapOvr>
    <a:masterClrMapping/>
  </p:clrMapOvr>
  <mc:AlternateContent xmlns:mc="http://schemas.openxmlformats.org/markup-compatibility/2006">
    <mc:Choice xmlns:p14="http://schemas.microsoft.com/office/powerpoint/2010/main" Requires="p14">
      <p:transition spd="slow" p14:dur="2000" advTm="60318"/>
    </mc:Choice>
    <mc:Fallback>
      <p:transition spd="slow" advTm="60318"/>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42BA63-383F-45B9-939A-7A3B792A60C4}"/>
              </a:ext>
            </a:extLst>
          </p:cNvPr>
          <p:cNvSpPr>
            <a:spLocks noGrp="1"/>
          </p:cNvSpPr>
          <p:nvPr>
            <p:ph type="title"/>
          </p:nvPr>
        </p:nvSpPr>
        <p:spPr>
          <a:xfrm>
            <a:off x="3788898" y="2461846"/>
            <a:ext cx="4614203" cy="1934307"/>
          </a:xfrm>
        </p:spPr>
        <p:txBody>
          <a:bodyPr/>
          <a:lstStyle/>
          <a:p>
            <a:endParaRPr lang="en-US" dirty="0"/>
          </a:p>
        </p:txBody>
      </p:sp>
    </p:spTree>
    <p:extLst>
      <p:ext uri="{BB962C8B-B14F-4D97-AF65-F5344CB8AC3E}">
        <p14:creationId xmlns:p14="http://schemas.microsoft.com/office/powerpoint/2010/main" val="1234004128"/>
      </p:ext>
    </p:extLst>
  </p:cSld>
  <p:clrMapOvr>
    <a:masterClrMapping/>
  </p:clrMapOvr>
  <mc:AlternateContent xmlns:mc="http://schemas.openxmlformats.org/markup-compatibility/2006">
    <mc:Choice xmlns:p14="http://schemas.microsoft.com/office/powerpoint/2010/main" Requires="p14">
      <p:transition spd="slow" p14:dur="2000" advTm="550"/>
    </mc:Choice>
    <mc:Fallback>
      <p:transition spd="slow" advTm="55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p:txBody>
          <a:bodyPr/>
          <a:lstStyle/>
          <a:p>
            <a:r>
              <a:rPr lang="en-US" dirty="0"/>
              <a:t>Conclusion &amp; Future work</a:t>
            </a:r>
          </a:p>
        </p:txBody>
      </p:sp>
      <p:sp>
        <p:nvSpPr>
          <p:cNvPr id="3" name="Text Placeholder 2">
            <a:extLst>
              <a:ext uri="{FF2B5EF4-FFF2-40B4-BE49-F238E27FC236}">
                <a16:creationId xmlns:a16="http://schemas.microsoft.com/office/drawing/2014/main" id="{ED744802-0381-50A3-7C85-B7B6ED4EFE1B}"/>
              </a:ext>
            </a:extLst>
          </p:cNvPr>
          <p:cNvSpPr>
            <a:spLocks noGrp="1"/>
          </p:cNvSpPr>
          <p:nvPr>
            <p:ph type="body" sz="quarter" idx="13"/>
          </p:nvPr>
        </p:nvSpPr>
        <p:spPr/>
        <p:txBody>
          <a:bodyPr/>
          <a:lstStyle/>
          <a:p>
            <a:pPr>
              <a:buFontTx/>
              <a:buChar char="-"/>
            </a:pPr>
            <a:r>
              <a:rPr lang="en-US" dirty="0"/>
              <a:t>Ability to Transition to a Service Rental Model:</a:t>
            </a:r>
          </a:p>
          <a:p>
            <a:pPr lvl="1"/>
            <a:r>
              <a:rPr lang="en-US" dirty="0"/>
              <a:t>Affordable</a:t>
            </a:r>
          </a:p>
          <a:p>
            <a:pPr lvl="1"/>
            <a:r>
              <a:rPr lang="en-US" dirty="0"/>
              <a:t>Flexible and easily expandable software</a:t>
            </a:r>
          </a:p>
          <a:p>
            <a:pPr lvl="1"/>
            <a:r>
              <a:rPr lang="en-US" dirty="0"/>
              <a:t>Easy integration</a:t>
            </a:r>
          </a:p>
          <a:p>
            <a:pPr lvl="1"/>
            <a:r>
              <a:rPr lang="en-US" dirty="0"/>
              <a:t>24/7 technical support</a:t>
            </a: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fld id="{9EA0BE3B-158A-4EDF-80DC-E394A0D1600F}" type="slidenum">
              <a:rPr lang="en-US" smtClean="0"/>
              <a:pPr/>
              <a:t>20</a:t>
            </a:fld>
            <a:endParaRPr lang="en-US"/>
          </a:p>
        </p:txBody>
      </p:sp>
    </p:spTree>
    <p:extLst>
      <p:ext uri="{BB962C8B-B14F-4D97-AF65-F5344CB8AC3E}">
        <p14:creationId xmlns:p14="http://schemas.microsoft.com/office/powerpoint/2010/main" val="3636305383"/>
      </p:ext>
    </p:extLst>
  </p:cSld>
  <p:clrMapOvr>
    <a:masterClrMapping/>
  </p:clrMapOvr>
  <mc:AlternateContent xmlns:mc="http://schemas.openxmlformats.org/markup-compatibility/2006">
    <mc:Choice xmlns:p14="http://schemas.microsoft.com/office/powerpoint/2010/main" Requires="p14">
      <p:transition spd="slow" p14:dur="2000" advTm="32040"/>
    </mc:Choice>
    <mc:Fallback>
      <p:transition spd="slow" advTm="3204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dirty="0"/>
              <a:t>THANK YOU !</a:t>
            </a: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21</a:t>
            </a:fld>
            <a:endParaRPr lang="en-US"/>
          </a:p>
        </p:txBody>
      </p:sp>
    </p:spTree>
    <p:extLst>
      <p:ext uri="{BB962C8B-B14F-4D97-AF65-F5344CB8AC3E}">
        <p14:creationId xmlns:p14="http://schemas.microsoft.com/office/powerpoint/2010/main" val="2790627162"/>
      </p:ext>
    </p:extLst>
  </p:cSld>
  <p:clrMapOvr>
    <a:masterClrMapping/>
  </p:clrMapOvr>
  <mc:AlternateContent xmlns:mc="http://schemas.openxmlformats.org/markup-compatibility/2006">
    <mc:Choice xmlns:p14="http://schemas.microsoft.com/office/powerpoint/2010/main" Requires="p14">
      <p:transition spd="slow" p14:dur="2000" advTm="1028"/>
    </mc:Choice>
    <mc:Fallback>
      <p:transition spd="slow" advTm="1028"/>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p:txBody>
          <a:bodyPr/>
          <a:lstStyle/>
          <a:p>
            <a:r>
              <a:rPr lang="en-US" dirty="0" err="1"/>
              <a:t>Usecase</a:t>
            </a:r>
            <a:r>
              <a:rPr lang="en-US" dirty="0"/>
              <a:t> ordering management </a:t>
            </a:r>
            <a:r>
              <a:rPr lang="en-US" dirty="0" err="1"/>
              <a:t>phân</a:t>
            </a:r>
            <a:r>
              <a:rPr lang="en-US" dirty="0"/>
              <a:t> </a:t>
            </a:r>
            <a:r>
              <a:rPr lang="en-US" dirty="0" err="1"/>
              <a:t>rã</a:t>
            </a:r>
            <a:r>
              <a:rPr lang="en-US" dirty="0"/>
              <a:t> lv2 </a:t>
            </a: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fld id="{9EA0BE3B-158A-4EDF-80DC-E394A0D1600F}" type="slidenum">
              <a:rPr lang="en-US" smtClean="0"/>
              <a:pPr/>
              <a:t>22</a:t>
            </a:fld>
            <a:endParaRPr lang="en-US"/>
          </a:p>
        </p:txBody>
      </p:sp>
      <p:pic>
        <p:nvPicPr>
          <p:cNvPr id="6" name="Picture 5" descr="A diagram of a diagram&#10;&#10;Description automatically generated">
            <a:extLst>
              <a:ext uri="{FF2B5EF4-FFF2-40B4-BE49-F238E27FC236}">
                <a16:creationId xmlns:a16="http://schemas.microsoft.com/office/drawing/2014/main" id="{D4459782-C108-F05C-A45D-3BA9DB15B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3261" y="797987"/>
            <a:ext cx="7021421" cy="5445541"/>
          </a:xfrm>
          <a:prstGeom prst="rect">
            <a:avLst/>
          </a:prstGeom>
        </p:spPr>
      </p:pic>
    </p:spTree>
    <p:extLst>
      <p:ext uri="{BB962C8B-B14F-4D97-AF65-F5344CB8AC3E}">
        <p14:creationId xmlns:p14="http://schemas.microsoft.com/office/powerpoint/2010/main" val="651219463"/>
      </p:ext>
    </p:extLst>
  </p:cSld>
  <p:clrMapOvr>
    <a:masterClrMapping/>
  </p:clrMapOvr>
  <mc:AlternateContent xmlns:mc="http://schemas.openxmlformats.org/markup-compatibility/2006">
    <mc:Choice xmlns:p14="http://schemas.microsoft.com/office/powerpoint/2010/main" Requires="p14">
      <p:transition spd="slow" p14:dur="2000" advTm="346"/>
    </mc:Choice>
    <mc:Fallback>
      <p:transition spd="slow" advTm="34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p:txBody>
          <a:bodyPr/>
          <a:lstStyle/>
          <a:p>
            <a:r>
              <a:rPr lang="en-US" dirty="0" err="1"/>
              <a:t>Usecase</a:t>
            </a:r>
            <a:r>
              <a:rPr lang="en-US" dirty="0"/>
              <a:t> ordered dish management </a:t>
            </a:r>
            <a:r>
              <a:rPr lang="en-US" dirty="0" err="1"/>
              <a:t>phân</a:t>
            </a:r>
            <a:r>
              <a:rPr lang="en-US" dirty="0"/>
              <a:t> </a:t>
            </a:r>
            <a:r>
              <a:rPr lang="en-US" dirty="0" err="1"/>
              <a:t>rã</a:t>
            </a:r>
            <a:r>
              <a:rPr lang="en-US" dirty="0"/>
              <a:t> lv2 </a:t>
            </a: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fld id="{9EA0BE3B-158A-4EDF-80DC-E394A0D1600F}" type="slidenum">
              <a:rPr lang="en-US" smtClean="0"/>
              <a:pPr/>
              <a:t>23</a:t>
            </a:fld>
            <a:endParaRPr lang="en-US"/>
          </a:p>
        </p:txBody>
      </p:sp>
      <p:pic>
        <p:nvPicPr>
          <p:cNvPr id="5" name="Picture 4" descr="A diagram of a person with a dish management system&#10;&#10;Description automatically generated">
            <a:extLst>
              <a:ext uri="{FF2B5EF4-FFF2-40B4-BE49-F238E27FC236}">
                <a16:creationId xmlns:a16="http://schemas.microsoft.com/office/drawing/2014/main" id="{23F4E929-9517-4711-D0E2-8E21472A7B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5861" y="874017"/>
            <a:ext cx="8527485" cy="5200287"/>
          </a:xfrm>
          <a:prstGeom prst="rect">
            <a:avLst/>
          </a:prstGeom>
        </p:spPr>
      </p:pic>
    </p:spTree>
    <p:extLst>
      <p:ext uri="{BB962C8B-B14F-4D97-AF65-F5344CB8AC3E}">
        <p14:creationId xmlns:p14="http://schemas.microsoft.com/office/powerpoint/2010/main" val="1553439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p:txBody>
          <a:bodyPr/>
          <a:lstStyle/>
          <a:p>
            <a:r>
              <a:rPr lang="en-US" dirty="0" err="1"/>
              <a:t>Usecase</a:t>
            </a:r>
            <a:r>
              <a:rPr lang="en-US" dirty="0"/>
              <a:t> user management </a:t>
            </a:r>
            <a:r>
              <a:rPr lang="en-US" dirty="0" err="1"/>
              <a:t>phân</a:t>
            </a:r>
            <a:r>
              <a:rPr lang="en-US" dirty="0"/>
              <a:t> </a:t>
            </a:r>
            <a:r>
              <a:rPr lang="en-US" dirty="0" err="1"/>
              <a:t>rã</a:t>
            </a:r>
            <a:r>
              <a:rPr lang="en-US" dirty="0"/>
              <a:t> lv2 </a:t>
            </a: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fld id="{9EA0BE3B-158A-4EDF-80DC-E394A0D1600F}" type="slidenum">
              <a:rPr lang="en-US" smtClean="0"/>
              <a:pPr/>
              <a:t>24</a:t>
            </a:fld>
            <a:endParaRPr lang="en-US"/>
          </a:p>
        </p:txBody>
      </p:sp>
      <p:pic>
        <p:nvPicPr>
          <p:cNvPr id="5" name="Picture 4" descr="A diagram of a person&#10;&#10;Description automatically generated">
            <a:extLst>
              <a:ext uri="{FF2B5EF4-FFF2-40B4-BE49-F238E27FC236}">
                <a16:creationId xmlns:a16="http://schemas.microsoft.com/office/drawing/2014/main" id="{F8B103D0-6400-FC4E-A25E-F4417D43A9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7475" y="820321"/>
            <a:ext cx="6567207" cy="5475704"/>
          </a:xfrm>
          <a:prstGeom prst="rect">
            <a:avLst/>
          </a:prstGeom>
        </p:spPr>
      </p:pic>
    </p:spTree>
    <p:extLst>
      <p:ext uri="{BB962C8B-B14F-4D97-AF65-F5344CB8AC3E}">
        <p14:creationId xmlns:p14="http://schemas.microsoft.com/office/powerpoint/2010/main" val="38683205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p:txBody>
          <a:bodyPr/>
          <a:lstStyle/>
          <a:p>
            <a:r>
              <a:rPr lang="en-US" dirty="0" err="1"/>
              <a:t>Usecase</a:t>
            </a:r>
            <a:r>
              <a:rPr lang="en-US" dirty="0"/>
              <a:t> menu management </a:t>
            </a:r>
            <a:r>
              <a:rPr lang="en-US" dirty="0" err="1"/>
              <a:t>phân</a:t>
            </a:r>
            <a:r>
              <a:rPr lang="en-US" dirty="0"/>
              <a:t> </a:t>
            </a:r>
            <a:r>
              <a:rPr lang="en-US" dirty="0" err="1"/>
              <a:t>rã</a:t>
            </a:r>
            <a:r>
              <a:rPr lang="en-US" dirty="0"/>
              <a:t> lv2 </a:t>
            </a: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fld id="{9EA0BE3B-158A-4EDF-80DC-E394A0D1600F}" type="slidenum">
              <a:rPr lang="en-US" smtClean="0"/>
              <a:pPr/>
              <a:t>25</a:t>
            </a:fld>
            <a:endParaRPr lang="en-US"/>
          </a:p>
        </p:txBody>
      </p:sp>
      <p:pic>
        <p:nvPicPr>
          <p:cNvPr id="6" name="Picture 5" descr="A diagram of a person with text&#10;&#10;Description automatically generated">
            <a:extLst>
              <a:ext uri="{FF2B5EF4-FFF2-40B4-BE49-F238E27FC236}">
                <a16:creationId xmlns:a16="http://schemas.microsoft.com/office/drawing/2014/main" id="{CD799A02-3EA4-4E80-21B3-BD1EA5EAC3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7474" y="833719"/>
            <a:ext cx="6997513" cy="5608336"/>
          </a:xfrm>
          <a:prstGeom prst="rect">
            <a:avLst/>
          </a:prstGeom>
        </p:spPr>
      </p:pic>
    </p:spTree>
    <p:extLst>
      <p:ext uri="{BB962C8B-B14F-4D97-AF65-F5344CB8AC3E}">
        <p14:creationId xmlns:p14="http://schemas.microsoft.com/office/powerpoint/2010/main" val="15540302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p:txBody>
          <a:bodyPr/>
          <a:lstStyle/>
          <a:p>
            <a:r>
              <a:rPr lang="en-US" dirty="0" err="1"/>
              <a:t>Usecase</a:t>
            </a:r>
            <a:r>
              <a:rPr lang="en-US" dirty="0"/>
              <a:t> cashier management </a:t>
            </a:r>
            <a:r>
              <a:rPr lang="en-US" dirty="0" err="1"/>
              <a:t>phân</a:t>
            </a:r>
            <a:r>
              <a:rPr lang="en-US" dirty="0"/>
              <a:t> </a:t>
            </a:r>
            <a:r>
              <a:rPr lang="en-US" dirty="0" err="1"/>
              <a:t>rã</a:t>
            </a:r>
            <a:r>
              <a:rPr lang="en-US" dirty="0"/>
              <a:t> lv2 </a:t>
            </a: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fld id="{9EA0BE3B-158A-4EDF-80DC-E394A0D1600F}" type="slidenum">
              <a:rPr lang="en-US" smtClean="0"/>
              <a:pPr/>
              <a:t>26</a:t>
            </a:fld>
            <a:endParaRPr lang="en-US"/>
          </a:p>
        </p:txBody>
      </p:sp>
      <p:pic>
        <p:nvPicPr>
          <p:cNvPr id="5" name="Picture 4" descr="A diagram of a diagram&#10;&#10;Description automatically generated">
            <a:extLst>
              <a:ext uri="{FF2B5EF4-FFF2-40B4-BE49-F238E27FC236}">
                <a16:creationId xmlns:a16="http://schemas.microsoft.com/office/drawing/2014/main" id="{AAB4965B-18FB-B2C2-8083-E4813FCB2C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7506" y="810071"/>
            <a:ext cx="7007141" cy="5260493"/>
          </a:xfrm>
          <a:prstGeom prst="rect">
            <a:avLst/>
          </a:prstGeom>
        </p:spPr>
      </p:pic>
    </p:spTree>
    <p:extLst>
      <p:ext uri="{BB962C8B-B14F-4D97-AF65-F5344CB8AC3E}">
        <p14:creationId xmlns:p14="http://schemas.microsoft.com/office/powerpoint/2010/main" val="18405489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a:xfrm>
            <a:off x="338736" y="94132"/>
            <a:ext cx="11514528" cy="436098"/>
          </a:xfrm>
        </p:spPr>
        <p:txBody>
          <a:bodyPr/>
          <a:lstStyle/>
          <a:p>
            <a:r>
              <a:rPr lang="en-US" dirty="0"/>
              <a:t>Database  </a:t>
            </a: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fld id="{9EA0BE3B-158A-4EDF-80DC-E394A0D1600F}" type="slidenum">
              <a:rPr lang="en-US" smtClean="0"/>
              <a:pPr/>
              <a:t>27</a:t>
            </a:fld>
            <a:endParaRPr lang="en-US"/>
          </a:p>
        </p:txBody>
      </p:sp>
      <p:pic>
        <p:nvPicPr>
          <p:cNvPr id="6" name="Picture 5" descr="A screenshot of a computer&#10;&#10;Description automatically generated">
            <a:extLst>
              <a:ext uri="{FF2B5EF4-FFF2-40B4-BE49-F238E27FC236}">
                <a16:creationId xmlns:a16="http://schemas.microsoft.com/office/drawing/2014/main" id="{E930CAE9-5761-BD3C-BEC8-3F55F65AFA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4212" y="1000317"/>
            <a:ext cx="5743575" cy="5138545"/>
          </a:xfrm>
          <a:prstGeom prst="rect">
            <a:avLst/>
          </a:prstGeom>
        </p:spPr>
      </p:pic>
    </p:spTree>
    <p:extLst>
      <p:ext uri="{BB962C8B-B14F-4D97-AF65-F5344CB8AC3E}">
        <p14:creationId xmlns:p14="http://schemas.microsoft.com/office/powerpoint/2010/main" val="507184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6634" y="331380"/>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386633" y="2219413"/>
            <a:ext cx="7917107"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Selling management system for restaurant</a:t>
            </a:r>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386633" y="3699032"/>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800" b="0" dirty="0"/>
              <a:t>GRADUATION THESIS</a:t>
            </a:r>
          </a:p>
          <a:p>
            <a:endParaRPr lang="en-US" sz="2800" b="0" dirty="0"/>
          </a:p>
          <a:p>
            <a:r>
              <a:rPr lang="en-US" sz="2800" b="0" dirty="0"/>
              <a:t>Student:	  Tran Duc Viet</a:t>
            </a:r>
          </a:p>
          <a:p>
            <a:r>
              <a:rPr lang="en-US" sz="2800" b="0" dirty="0"/>
              <a:t>Supervisors: </a:t>
            </a:r>
            <a:r>
              <a:rPr lang="en-US" sz="2800" b="0" dirty="0" err="1"/>
              <a:t>MsC</a:t>
            </a:r>
            <a:r>
              <a:rPr lang="en-US" sz="2800" b="0" dirty="0"/>
              <a:t> Nguyen Duy Hiep</a:t>
            </a:r>
          </a:p>
          <a:p>
            <a:endParaRPr lang="en-US" sz="2800" b="0" dirty="0"/>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3</a:t>
            </a:fld>
            <a:endParaRPr lang="en-US"/>
          </a:p>
        </p:txBody>
      </p:sp>
    </p:spTree>
    <p:extLst>
      <p:ext uri="{BB962C8B-B14F-4D97-AF65-F5344CB8AC3E}">
        <p14:creationId xmlns:p14="http://schemas.microsoft.com/office/powerpoint/2010/main" val="743172911"/>
      </p:ext>
    </p:extLst>
  </p:cSld>
  <p:clrMapOvr>
    <a:masterClrMapping/>
  </p:clrMapOvr>
  <mc:AlternateContent xmlns:mc="http://schemas.openxmlformats.org/markup-compatibility/2006">
    <mc:Choice xmlns:p14="http://schemas.microsoft.com/office/powerpoint/2010/main" Requires="p14">
      <p:transition spd="slow" p14:dur="2000" advTm="45007"/>
    </mc:Choice>
    <mc:Fallback>
      <p:transition spd="slow" advTm="4500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dirty="0"/>
              <a:t>TABLE OF CONTENTS</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
        <p:nvSpPr>
          <p:cNvPr id="7" name="Content Placeholder 6">
            <a:extLst>
              <a:ext uri="{FF2B5EF4-FFF2-40B4-BE49-F238E27FC236}">
                <a16:creationId xmlns:a16="http://schemas.microsoft.com/office/drawing/2014/main" id="{E290081D-26FD-A4AF-9518-EB621704729C}"/>
              </a:ext>
            </a:extLst>
          </p:cNvPr>
          <p:cNvSpPr>
            <a:spLocks noGrp="1"/>
          </p:cNvSpPr>
          <p:nvPr>
            <p:ph sz="quarter" idx="13"/>
          </p:nvPr>
        </p:nvSpPr>
        <p:spPr/>
        <p:txBody>
          <a:bodyPr/>
          <a:lstStyle/>
          <a:p>
            <a:pPr marL="514350" indent="-514350">
              <a:buFont typeface="+mj-lt"/>
              <a:buAutoNum type="arabicPeriod"/>
            </a:pPr>
            <a:r>
              <a:rPr lang="en-US" dirty="0"/>
              <a:t>Problem &amp; Motivations</a:t>
            </a:r>
          </a:p>
          <a:p>
            <a:pPr marL="514350" indent="-514350">
              <a:buFont typeface="+mj-lt"/>
              <a:buAutoNum type="arabicPeriod"/>
            </a:pPr>
            <a:r>
              <a:rPr lang="en-US" dirty="0"/>
              <a:t>Survey</a:t>
            </a:r>
          </a:p>
          <a:p>
            <a:pPr marL="514350" indent="-514350">
              <a:buFont typeface="+mj-lt"/>
              <a:buAutoNum type="arabicPeriod"/>
            </a:pPr>
            <a:r>
              <a:rPr lang="en-US" dirty="0"/>
              <a:t>System design</a:t>
            </a:r>
          </a:p>
          <a:p>
            <a:pPr marL="514350" indent="-514350">
              <a:buFont typeface="+mj-lt"/>
              <a:buAutoNum type="arabicPeriod"/>
            </a:pPr>
            <a:r>
              <a:rPr lang="en-US" dirty="0"/>
              <a:t>Solution &amp; Contribution</a:t>
            </a:r>
          </a:p>
          <a:p>
            <a:pPr marL="514350" indent="-514350">
              <a:buFont typeface="+mj-lt"/>
              <a:buAutoNum type="arabicPeriod"/>
            </a:pPr>
            <a:r>
              <a:rPr lang="en-US" dirty="0"/>
              <a:t>Conclusion &amp; Future work</a:t>
            </a:r>
          </a:p>
        </p:txBody>
      </p:sp>
    </p:spTree>
    <p:extLst>
      <p:ext uri="{BB962C8B-B14F-4D97-AF65-F5344CB8AC3E}">
        <p14:creationId xmlns:p14="http://schemas.microsoft.com/office/powerpoint/2010/main" val="221433772"/>
      </p:ext>
    </p:extLst>
  </p:cSld>
  <p:clrMapOvr>
    <a:masterClrMapping/>
  </p:clrMapOvr>
  <mc:AlternateContent xmlns:mc="http://schemas.openxmlformats.org/markup-compatibility/2006">
    <mc:Choice xmlns:p14="http://schemas.microsoft.com/office/powerpoint/2010/main" Requires="p14">
      <p:transition spd="slow" p14:dur="2000" advTm="22261"/>
    </mc:Choice>
    <mc:Fallback>
      <p:transition spd="slow" advTm="2226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hand holding a device with icons around it&#10;&#10;Description automatically generated">
            <a:extLst>
              <a:ext uri="{FF2B5EF4-FFF2-40B4-BE49-F238E27FC236}">
                <a16:creationId xmlns:a16="http://schemas.microsoft.com/office/drawing/2014/main" id="{B943CDEE-F08E-2A30-7F5F-AB901623E1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3990" y="1192689"/>
            <a:ext cx="8244019" cy="4703476"/>
          </a:xfrm>
          <a:prstGeom prst="rect">
            <a:avLst/>
          </a:prstGeom>
        </p:spPr>
      </p:pic>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p:txBody>
          <a:bodyPr/>
          <a:lstStyle/>
          <a:p>
            <a:r>
              <a:rPr lang="en-US" dirty="0"/>
              <a:t>Problem &amp; Motivation</a:t>
            </a:r>
          </a:p>
        </p:txBody>
      </p:sp>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p:txBody>
          <a:bodyPr/>
          <a:lstStyle/>
          <a:p>
            <a:fld id="{9EA0BE3B-158A-4EDF-80DC-E394A0D1600F}" type="slidenum">
              <a:rPr lang="en-US" smtClean="0"/>
              <a:pPr/>
              <a:t>5</a:t>
            </a:fld>
            <a:endParaRPr lang="en-US"/>
          </a:p>
        </p:txBody>
      </p:sp>
      <p:pic>
        <p:nvPicPr>
          <p:cNvPr id="11" name="Picture Placeholder 10" descr="A person in a kitchen&#10;&#10;Description automatically generated">
            <a:extLst>
              <a:ext uri="{FF2B5EF4-FFF2-40B4-BE49-F238E27FC236}">
                <a16:creationId xmlns:a16="http://schemas.microsoft.com/office/drawing/2014/main" id="{F21946E1-C52D-2B1A-F6C4-B8C8FB4ABA42}"/>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l="11018" r="11018"/>
          <a:stretch>
            <a:fillRect/>
          </a:stretch>
        </p:blipFill>
        <p:spPr>
          <a:xfrm>
            <a:off x="638617" y="1192689"/>
            <a:ext cx="5294098" cy="4526994"/>
          </a:xfrm>
        </p:spPr>
      </p:pic>
      <p:pic>
        <p:nvPicPr>
          <p:cNvPr id="13" name="Picture 12" descr="A person using a touch screen device&#10;&#10;Description automatically generated">
            <a:extLst>
              <a:ext uri="{FF2B5EF4-FFF2-40B4-BE49-F238E27FC236}">
                <a16:creationId xmlns:a16="http://schemas.microsoft.com/office/drawing/2014/main" id="{727AB7E3-2931-F82F-6976-1EDFEBE479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71834" y="1192689"/>
            <a:ext cx="5327877" cy="3118757"/>
          </a:xfrm>
          <a:prstGeom prst="rect">
            <a:avLst/>
          </a:prstGeom>
        </p:spPr>
      </p:pic>
    </p:spTree>
    <p:custDataLst>
      <p:tags r:id="rId1"/>
    </p:custDataLst>
    <p:extLst>
      <p:ext uri="{BB962C8B-B14F-4D97-AF65-F5344CB8AC3E}">
        <p14:creationId xmlns:p14="http://schemas.microsoft.com/office/powerpoint/2010/main" val="64084651"/>
      </p:ext>
    </p:extLst>
  </p:cSld>
  <p:clrMapOvr>
    <a:masterClrMapping/>
  </p:clrMapOvr>
  <mc:AlternateContent xmlns:mc="http://schemas.openxmlformats.org/markup-compatibility/2006">
    <mc:Choice xmlns:p14="http://schemas.microsoft.com/office/powerpoint/2010/main" Requires="p14">
      <p:transition spd="slow" p14:dur="2000" advTm="25434"/>
    </mc:Choice>
    <mc:Fallback>
      <p:transition spd="slow" advTm="2543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dirty="0"/>
              <a:t>Problem &amp; Motivation</a:t>
            </a:r>
          </a:p>
        </p:txBody>
      </p:sp>
      <p:sp>
        <p:nvSpPr>
          <p:cNvPr id="3" name="Text Placeholder 2">
            <a:extLst>
              <a:ext uri="{FF2B5EF4-FFF2-40B4-BE49-F238E27FC236}">
                <a16:creationId xmlns:a16="http://schemas.microsoft.com/office/drawing/2014/main" id="{A5726603-7893-4AE0-9532-68058044B69D}"/>
              </a:ext>
            </a:extLst>
          </p:cNvPr>
          <p:cNvSpPr>
            <a:spLocks noGrp="1"/>
          </p:cNvSpPr>
          <p:nvPr>
            <p:ph type="body" sz="quarter" idx="13"/>
          </p:nvPr>
        </p:nvSpPr>
        <p:spPr>
          <a:xfrm>
            <a:off x="337539" y="1032510"/>
            <a:ext cx="4412431" cy="4938713"/>
          </a:xfrm>
        </p:spPr>
        <p:txBody>
          <a:bodyPr/>
          <a:lstStyle/>
          <a:p>
            <a:pPr marL="514350" indent="-514350">
              <a:buFont typeface="+mj-lt"/>
              <a:buAutoNum type="arabicPeriod"/>
            </a:pPr>
            <a:r>
              <a:rPr lang="en-US" dirty="0"/>
              <a:t>Complexities</a:t>
            </a:r>
          </a:p>
          <a:p>
            <a:pPr marL="514350" indent="-514350">
              <a:buFont typeface="+mj-lt"/>
              <a:buAutoNum type="arabicPeriod"/>
            </a:pPr>
            <a:r>
              <a:rPr lang="en-US" dirty="0"/>
              <a:t>Inaccuracies</a:t>
            </a:r>
          </a:p>
          <a:p>
            <a:pPr marL="514350" indent="-514350">
              <a:buFont typeface="+mj-lt"/>
              <a:buAutoNum type="arabicPeriod"/>
            </a:pPr>
            <a:r>
              <a:rPr lang="en-US" dirty="0"/>
              <a:t>Negative impact on service quality and reputation </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6</a:t>
            </a:fld>
            <a:endParaRPr lang="en-US"/>
          </a:p>
        </p:txBody>
      </p:sp>
      <p:pic>
        <p:nvPicPr>
          <p:cNvPr id="5" name="Picture 4" descr="A person serving a person to a person&#10;&#10;Description automatically generated">
            <a:extLst>
              <a:ext uri="{FF2B5EF4-FFF2-40B4-BE49-F238E27FC236}">
                <a16:creationId xmlns:a16="http://schemas.microsoft.com/office/drawing/2014/main" id="{1DD13178-A878-47EC-578A-6C635EB430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5239" y="1114425"/>
            <a:ext cx="7058025" cy="4629150"/>
          </a:xfrm>
          <a:prstGeom prst="rect">
            <a:avLst/>
          </a:prstGeom>
        </p:spPr>
      </p:pic>
    </p:spTree>
    <p:custDataLst>
      <p:tags r:id="rId1"/>
    </p:custDataLst>
    <p:extLst>
      <p:ext uri="{BB962C8B-B14F-4D97-AF65-F5344CB8AC3E}">
        <p14:creationId xmlns:p14="http://schemas.microsoft.com/office/powerpoint/2010/main" val="3505952789"/>
      </p:ext>
    </p:extLst>
  </p:cSld>
  <p:clrMapOvr>
    <a:masterClrMapping/>
  </p:clrMapOvr>
  <mc:AlternateContent xmlns:mc="http://schemas.openxmlformats.org/markup-compatibility/2006">
    <mc:Choice xmlns:p14="http://schemas.microsoft.com/office/powerpoint/2010/main" Requires="p14">
      <p:transition spd="slow" p14:dur="2000" advTm="11648"/>
    </mc:Choice>
    <mc:Fallback>
      <p:transition spd="slow" advTm="1164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EFE0E-299A-46D8-9DF7-2C84CBBCAF45}"/>
              </a:ext>
            </a:extLst>
          </p:cNvPr>
          <p:cNvSpPr>
            <a:spLocks noGrp="1"/>
          </p:cNvSpPr>
          <p:nvPr>
            <p:ph type="title"/>
          </p:nvPr>
        </p:nvSpPr>
        <p:spPr/>
        <p:txBody>
          <a:bodyPr/>
          <a:lstStyle/>
          <a:p>
            <a:r>
              <a:rPr lang="en-US" dirty="0"/>
              <a:t>Problem &amp; Motivation</a:t>
            </a:r>
          </a:p>
        </p:txBody>
      </p:sp>
      <p:sp>
        <p:nvSpPr>
          <p:cNvPr id="5" name="Slide Number Placeholder 4">
            <a:extLst>
              <a:ext uri="{FF2B5EF4-FFF2-40B4-BE49-F238E27FC236}">
                <a16:creationId xmlns:a16="http://schemas.microsoft.com/office/drawing/2014/main" id="{E8B4E653-E636-4EED-9A37-BC263FE84A93}"/>
              </a:ext>
            </a:extLst>
          </p:cNvPr>
          <p:cNvSpPr>
            <a:spLocks noGrp="1"/>
          </p:cNvSpPr>
          <p:nvPr>
            <p:ph type="sldNum" sz="quarter" idx="12"/>
          </p:nvPr>
        </p:nvSpPr>
        <p:spPr/>
        <p:txBody>
          <a:bodyPr/>
          <a:lstStyle/>
          <a:p>
            <a:fld id="{9EA0BE3B-158A-4EDF-80DC-E394A0D1600F}" type="slidenum">
              <a:rPr lang="en-US" smtClean="0"/>
              <a:pPr/>
              <a:t>7</a:t>
            </a:fld>
            <a:endParaRPr lang="en-US"/>
          </a:p>
        </p:txBody>
      </p:sp>
      <p:pic>
        <p:nvPicPr>
          <p:cNvPr id="7" name="Picture 6" descr="A blue text on a white background&#10;&#10;Description automatically generated">
            <a:extLst>
              <a:ext uri="{FF2B5EF4-FFF2-40B4-BE49-F238E27FC236}">
                <a16:creationId xmlns:a16="http://schemas.microsoft.com/office/drawing/2014/main" id="{C03D4845-8F3E-D22B-2D68-EF1F0A44CB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630" y="1709419"/>
            <a:ext cx="3933825" cy="1162050"/>
          </a:xfrm>
          <a:prstGeom prst="rect">
            <a:avLst/>
          </a:prstGeom>
        </p:spPr>
      </p:pic>
      <p:pic>
        <p:nvPicPr>
          <p:cNvPr id="9" name="Picture 8" descr="A white text on a orange and yellow background&#10;&#10;Description automatically generated">
            <a:extLst>
              <a:ext uri="{FF2B5EF4-FFF2-40B4-BE49-F238E27FC236}">
                <a16:creationId xmlns:a16="http://schemas.microsoft.com/office/drawing/2014/main" id="{9D257546-37F1-9553-5130-7F4AAC9511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0737" y="1285875"/>
            <a:ext cx="3560763" cy="2143125"/>
          </a:xfrm>
          <a:prstGeom prst="rect">
            <a:avLst/>
          </a:prstGeom>
        </p:spPr>
      </p:pic>
      <p:pic>
        <p:nvPicPr>
          <p:cNvPr id="11" name="Picture 10" descr="A logo of a company&#10;&#10;Description automatically generated">
            <a:extLst>
              <a:ext uri="{FF2B5EF4-FFF2-40B4-BE49-F238E27FC236}">
                <a16:creationId xmlns:a16="http://schemas.microsoft.com/office/drawing/2014/main" id="{9E36933C-A9F1-D75C-FFC1-5EC52D2E7D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4086" y="3918268"/>
            <a:ext cx="3490914" cy="2054486"/>
          </a:xfrm>
          <a:prstGeom prst="rect">
            <a:avLst/>
          </a:prstGeom>
        </p:spPr>
      </p:pic>
      <p:pic>
        <p:nvPicPr>
          <p:cNvPr id="13" name="Picture 12" descr="Blue letters and numbers on a white background&#10;&#10;Description automatically generated">
            <a:extLst>
              <a:ext uri="{FF2B5EF4-FFF2-40B4-BE49-F238E27FC236}">
                <a16:creationId xmlns:a16="http://schemas.microsoft.com/office/drawing/2014/main" id="{A4BECAAB-07D2-AC68-EF94-A4DCB1C1C46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38005" y="4166234"/>
            <a:ext cx="4086225" cy="1114425"/>
          </a:xfrm>
          <a:prstGeom prst="rect">
            <a:avLst/>
          </a:prstGeom>
        </p:spPr>
      </p:pic>
      <p:sp>
        <p:nvSpPr>
          <p:cNvPr id="14" name="Text Placeholder 2">
            <a:extLst>
              <a:ext uri="{FF2B5EF4-FFF2-40B4-BE49-F238E27FC236}">
                <a16:creationId xmlns:a16="http://schemas.microsoft.com/office/drawing/2014/main" id="{01E053BA-4EB0-4E5A-DB39-EB1F6D646F73}"/>
              </a:ext>
            </a:extLst>
          </p:cNvPr>
          <p:cNvSpPr txBox="1">
            <a:spLocks/>
          </p:cNvSpPr>
          <p:nvPr/>
        </p:nvSpPr>
        <p:spPr>
          <a:xfrm>
            <a:off x="337539" y="1184910"/>
            <a:ext cx="11515725" cy="49387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For Big Restaurants</a:t>
            </a:r>
          </a:p>
          <a:p>
            <a:pPr marL="514350" indent="-514350">
              <a:buFont typeface="+mj-lt"/>
              <a:buAutoNum type="arabicPeriod"/>
            </a:pPr>
            <a:r>
              <a:rPr lang="en-US" dirty="0"/>
              <a:t>High operating and maintenance costs of these systems</a:t>
            </a:r>
          </a:p>
          <a:p>
            <a:pPr marL="514350" indent="-514350">
              <a:buFont typeface="+mj-lt"/>
              <a:buAutoNum type="arabicPeriod"/>
            </a:pPr>
            <a:r>
              <a:rPr lang="en-US" dirty="0"/>
              <a:t>Requiring investment in specialized equipment</a:t>
            </a:r>
          </a:p>
        </p:txBody>
      </p:sp>
    </p:spTree>
    <p:custDataLst>
      <p:tags r:id="rId1"/>
    </p:custDataLst>
    <p:extLst>
      <p:ext uri="{BB962C8B-B14F-4D97-AF65-F5344CB8AC3E}">
        <p14:creationId xmlns:p14="http://schemas.microsoft.com/office/powerpoint/2010/main" val="2287700220"/>
      </p:ext>
    </p:extLst>
  </p:cSld>
  <p:clrMapOvr>
    <a:masterClrMapping/>
  </p:clrMapOvr>
  <mc:AlternateContent xmlns:mc="http://schemas.openxmlformats.org/markup-compatibility/2006">
    <mc:Choice xmlns:p14="http://schemas.microsoft.com/office/powerpoint/2010/main" Requires="p14">
      <p:transition spd="slow" p14:dur="2000" advTm="52576"/>
    </mc:Choice>
    <mc:Fallback>
      <p:transition spd="slow" advTm="525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3"/>
                                        </p:tgtEl>
                                      </p:cBhvr>
                                    </p:animEffect>
                                    <p:set>
                                      <p:cBhvr>
                                        <p:cTn id="16" dur="1" fill="hold">
                                          <p:stCondLst>
                                            <p:cond delay="499"/>
                                          </p:stCondLst>
                                        </p:cTn>
                                        <p:tgtEl>
                                          <p:spTgt spid="1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animEffect transition="in" filter="fade">
                                      <p:cBhvr>
                                        <p:cTn id="21" dur="500"/>
                                        <p:tgtEl>
                                          <p:spTgt spid="14">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4">
                                            <p:txEl>
                                              <p:pRg st="1" end="1"/>
                                            </p:txEl>
                                          </p:spTgt>
                                        </p:tgtEl>
                                        <p:attrNameLst>
                                          <p:attrName>style.visibility</p:attrName>
                                        </p:attrNameLst>
                                      </p:cBhvr>
                                      <p:to>
                                        <p:strVal val="visible"/>
                                      </p:to>
                                    </p:set>
                                    <p:anim calcmode="lin" valueType="num">
                                      <p:cBhvr additive="base">
                                        <p:cTn id="26"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1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4">
                                            <p:txEl>
                                              <p:pRg st="2" end="2"/>
                                            </p:txEl>
                                          </p:spTgt>
                                        </p:tgtEl>
                                        <p:attrNameLst>
                                          <p:attrName>style.visibility</p:attrName>
                                        </p:attrNameLst>
                                      </p:cBhvr>
                                      <p:to>
                                        <p:strVal val="visible"/>
                                      </p:to>
                                    </p:set>
                                    <p:anim calcmode="lin" valueType="num">
                                      <p:cBhvr additive="base">
                                        <p:cTn id="32" dur="500" fill="hold"/>
                                        <p:tgtEl>
                                          <p:spTgt spid="14">
                                            <p:txEl>
                                              <p:pRg st="2" end="2"/>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dirty="0"/>
              <a:t>Problem &amp; Motivation</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8</a:t>
            </a:fld>
            <a:endParaRPr lang="en-US"/>
          </a:p>
        </p:txBody>
      </p:sp>
      <p:pic>
        <p:nvPicPr>
          <p:cNvPr id="5" name="Picture 4" descr="A person serving a person to a person&#10;&#10;Description automatically generated">
            <a:extLst>
              <a:ext uri="{FF2B5EF4-FFF2-40B4-BE49-F238E27FC236}">
                <a16:creationId xmlns:a16="http://schemas.microsoft.com/office/drawing/2014/main" id="{1DD13178-A878-47EC-578A-6C635EB430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4311" y="1215708"/>
            <a:ext cx="6375400" cy="4610100"/>
          </a:xfrm>
          <a:prstGeom prst="rect">
            <a:avLst/>
          </a:prstGeom>
        </p:spPr>
      </p:pic>
      <p:sp>
        <p:nvSpPr>
          <p:cNvPr id="4" name="Text Placeholder 2">
            <a:extLst>
              <a:ext uri="{FF2B5EF4-FFF2-40B4-BE49-F238E27FC236}">
                <a16:creationId xmlns:a16="http://schemas.microsoft.com/office/drawing/2014/main" id="{8ED01817-66A6-F517-53D5-BC0AF1117927}"/>
              </a:ext>
            </a:extLst>
          </p:cNvPr>
          <p:cNvSpPr txBox="1">
            <a:spLocks/>
          </p:cNvSpPr>
          <p:nvPr/>
        </p:nvSpPr>
        <p:spPr>
          <a:xfrm>
            <a:off x="383987" y="1179512"/>
            <a:ext cx="4763746" cy="49387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dirty="0"/>
              <a:t>Small and medium-sized restaurants can easily apply.</a:t>
            </a:r>
          </a:p>
          <a:p>
            <a:pPr marL="514350" indent="-514350">
              <a:buFont typeface="+mj-lt"/>
              <a:buAutoNum type="arabicPeriod"/>
            </a:pPr>
            <a:r>
              <a:rPr lang="en-US" dirty="0"/>
              <a:t>Improving ordering and service processes.</a:t>
            </a:r>
          </a:p>
          <a:p>
            <a:pPr marL="514350" indent="-514350">
              <a:buFont typeface="+mj-lt"/>
              <a:buAutoNum type="arabicPeriod"/>
            </a:pPr>
            <a:r>
              <a:rPr lang="en-US" dirty="0"/>
              <a:t>Minimizing investment and operating costs.</a:t>
            </a:r>
          </a:p>
          <a:p>
            <a:pPr marL="514350" indent="-514350">
              <a:buFont typeface="+mj-lt"/>
              <a:buAutoNum type="arabicPeriod"/>
            </a:pPr>
            <a:r>
              <a:rPr lang="en-US" dirty="0"/>
              <a:t>Providing a</a:t>
            </a:r>
            <a:br>
              <a:rPr lang="en-US" dirty="0"/>
            </a:br>
            <a:r>
              <a:rPr lang="en-US" dirty="0"/>
              <a:t>seamless payment function for restaurants</a:t>
            </a:r>
          </a:p>
        </p:txBody>
      </p:sp>
    </p:spTree>
    <p:custDataLst>
      <p:tags r:id="rId1"/>
    </p:custDataLst>
    <p:extLst>
      <p:ext uri="{BB962C8B-B14F-4D97-AF65-F5344CB8AC3E}">
        <p14:creationId xmlns:p14="http://schemas.microsoft.com/office/powerpoint/2010/main" val="1297952600"/>
      </p:ext>
    </p:extLst>
  </p:cSld>
  <p:clrMapOvr>
    <a:masterClrMapping/>
  </p:clrMapOvr>
  <mc:AlternateContent xmlns:mc="http://schemas.openxmlformats.org/markup-compatibility/2006">
    <mc:Choice xmlns:p14="http://schemas.microsoft.com/office/powerpoint/2010/main" Requires="p14">
      <p:transition spd="slow" p14:dur="2000" advTm="32407"/>
    </mc:Choice>
    <mc:Fallback>
      <p:transition spd="slow" advTm="324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dirty="0"/>
              <a:t>Survey</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9</a:t>
            </a:fld>
            <a:endParaRPr lang="en-US"/>
          </a:p>
        </p:txBody>
      </p:sp>
      <p:graphicFrame>
        <p:nvGraphicFramePr>
          <p:cNvPr id="3" name="Table 2">
            <a:extLst>
              <a:ext uri="{FF2B5EF4-FFF2-40B4-BE49-F238E27FC236}">
                <a16:creationId xmlns:a16="http://schemas.microsoft.com/office/drawing/2014/main" id="{5C6541C9-7C47-DADA-FB83-19334C914F65}"/>
              </a:ext>
            </a:extLst>
          </p:cNvPr>
          <p:cNvGraphicFramePr>
            <a:graphicFrameLocks noGrp="1"/>
          </p:cNvGraphicFramePr>
          <p:nvPr>
            <p:extLst>
              <p:ext uri="{D42A27DB-BD31-4B8C-83A1-F6EECF244321}">
                <p14:modId xmlns:p14="http://schemas.microsoft.com/office/powerpoint/2010/main" val="1978569787"/>
              </p:ext>
            </p:extLst>
          </p:nvPr>
        </p:nvGraphicFramePr>
        <p:xfrm>
          <a:off x="0" y="772203"/>
          <a:ext cx="12192000" cy="5903234"/>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3263234711"/>
                    </a:ext>
                  </a:extLst>
                </a:gridCol>
                <a:gridCol w="5004707">
                  <a:extLst>
                    <a:ext uri="{9D8B030D-6E8A-4147-A177-3AD203B41FA5}">
                      <a16:colId xmlns:a16="http://schemas.microsoft.com/office/drawing/2014/main" val="3015487890"/>
                    </a:ext>
                  </a:extLst>
                </a:gridCol>
                <a:gridCol w="5510893">
                  <a:extLst>
                    <a:ext uri="{9D8B030D-6E8A-4147-A177-3AD203B41FA5}">
                      <a16:colId xmlns:a16="http://schemas.microsoft.com/office/drawing/2014/main" val="2988745308"/>
                    </a:ext>
                  </a:extLst>
                </a:gridCol>
              </a:tblGrid>
              <a:tr h="515671">
                <a:tc>
                  <a:txBody>
                    <a:bodyPr/>
                    <a:lstStyle/>
                    <a:p>
                      <a:r>
                        <a:rPr lang="en-US" dirty="0">
                          <a:latin typeface="Lato" panose="020F0502020204030203" pitchFamily="34" charset="0"/>
                          <a:ea typeface="Lato" panose="020F0502020204030203" pitchFamily="34" charset="0"/>
                          <a:cs typeface="Lato" panose="020F0502020204030203" pitchFamily="34" charset="0"/>
                        </a:rPr>
                        <a:t>Criteria</a:t>
                      </a:r>
                    </a:p>
                  </a:txBody>
                  <a:tcPr/>
                </a:tc>
                <a:tc>
                  <a:txBody>
                    <a:bodyPr/>
                    <a:lstStyle/>
                    <a:p>
                      <a:pPr algn="ctr"/>
                      <a:r>
                        <a:rPr lang="en-US" dirty="0" err="1">
                          <a:latin typeface="Lato" panose="020F0502020204030203" pitchFamily="34" charset="0"/>
                          <a:ea typeface="Lato" panose="020F0502020204030203" pitchFamily="34" charset="0"/>
                          <a:cs typeface="Lato" panose="020F0502020204030203" pitchFamily="34" charset="0"/>
                        </a:rPr>
                        <a:t>PosApp</a:t>
                      </a:r>
                      <a:endParaRPr lang="en-US" dirty="0">
                        <a:latin typeface="Lato" panose="020F0502020204030203" pitchFamily="34" charset="0"/>
                        <a:ea typeface="Lato" panose="020F0502020204030203" pitchFamily="34" charset="0"/>
                        <a:cs typeface="Lato" panose="020F0502020204030203" pitchFamily="34" charset="0"/>
                      </a:endParaRPr>
                    </a:p>
                  </a:txBody>
                  <a:tcPr/>
                </a:tc>
                <a:tc>
                  <a:txBody>
                    <a:bodyPr/>
                    <a:lstStyle/>
                    <a:p>
                      <a:pPr algn="ctr"/>
                      <a:r>
                        <a:rPr lang="en-US" dirty="0" err="1">
                          <a:latin typeface="Lato" panose="020F0502020204030203" pitchFamily="34" charset="0"/>
                          <a:ea typeface="Lato" panose="020F0502020204030203" pitchFamily="34" charset="0"/>
                          <a:cs typeface="Lato" panose="020F0502020204030203" pitchFamily="34" charset="0"/>
                        </a:rPr>
                        <a:t>SapoFnb</a:t>
                      </a:r>
                      <a:endParaRPr lang="en-US" dirty="0">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366235558"/>
                  </a:ext>
                </a:extLst>
              </a:tr>
              <a:tr h="668691">
                <a:tc>
                  <a:txBody>
                    <a:bodyPr/>
                    <a:lstStyle/>
                    <a:p>
                      <a:pPr algn="l"/>
                      <a:r>
                        <a:rPr lang="en-US" dirty="0">
                          <a:latin typeface="Lato" panose="020F0502020204030203" pitchFamily="34" charset="0"/>
                          <a:ea typeface="Lato" panose="020F0502020204030203" pitchFamily="34" charset="0"/>
                          <a:cs typeface="Lato" panose="020F0502020204030203" pitchFamily="34" charset="0"/>
                        </a:rPr>
                        <a:t>Interface </a:t>
                      </a:r>
                    </a:p>
                  </a:txBody>
                  <a:tcPr anchor="ctr"/>
                </a:tc>
                <a:tc>
                  <a:txBody>
                    <a:bodyPr/>
                    <a:lstStyle/>
                    <a:p>
                      <a:r>
                        <a:rPr lang="en-US" dirty="0">
                          <a:latin typeface="Lato" panose="020F0502020204030203" pitchFamily="34" charset="0"/>
                          <a:ea typeface="Lato" panose="020F0502020204030203" pitchFamily="34" charset="0"/>
                          <a:cs typeface="Lato" panose="020F0502020204030203" pitchFamily="34" charset="0"/>
                        </a:rPr>
                        <a:t>- Modern and user-friendly. </a:t>
                      </a:r>
                    </a:p>
                    <a:p>
                      <a:r>
                        <a:rPr lang="en-US" dirty="0">
                          <a:latin typeface="Lato" panose="020F0502020204030203" pitchFamily="34" charset="0"/>
                          <a:ea typeface="Lato" panose="020F0502020204030203" pitchFamily="34" charset="0"/>
                          <a:cs typeface="Lato" panose="020F0502020204030203" pitchFamily="34" charset="0"/>
                        </a:rPr>
                        <a:t>- Multi-platform(web, mobile).</a:t>
                      </a:r>
                    </a:p>
                  </a:txBody>
                  <a:tcPr/>
                </a:tc>
                <a:tc>
                  <a:txBody>
                    <a:bodyPr/>
                    <a:lstStyle/>
                    <a:p>
                      <a:pPr marL="0" indent="0">
                        <a:buFontTx/>
                        <a:buNone/>
                      </a:pPr>
                      <a:r>
                        <a:rPr lang="en-US" dirty="0">
                          <a:latin typeface="Lato" panose="020F0502020204030203" pitchFamily="34" charset="0"/>
                          <a:ea typeface="Lato" panose="020F0502020204030203" pitchFamily="34" charset="0"/>
                          <a:cs typeface="Lato" panose="020F0502020204030203" pitchFamily="34" charset="0"/>
                        </a:rPr>
                        <a:t>-  Intuitive and easy to use. </a:t>
                      </a:r>
                    </a:p>
                    <a:p>
                      <a:pPr marL="0" indent="0">
                        <a:buFontTx/>
                        <a:buNone/>
                      </a:pPr>
                      <a:r>
                        <a:rPr lang="en-US" dirty="0">
                          <a:latin typeface="Lato" panose="020F0502020204030203" pitchFamily="34" charset="0"/>
                          <a:ea typeface="Lato" panose="020F0502020204030203" pitchFamily="34" charset="0"/>
                          <a:cs typeface="Lato" panose="020F0502020204030203" pitchFamily="34" charset="0"/>
                        </a:rPr>
                        <a:t>-  Supports multiple devices.</a:t>
                      </a:r>
                    </a:p>
                  </a:txBody>
                  <a:tcPr/>
                </a:tc>
                <a:extLst>
                  <a:ext uri="{0D108BD9-81ED-4DB2-BD59-A6C34878D82A}">
                    <a16:rowId xmlns:a16="http://schemas.microsoft.com/office/drawing/2014/main" val="1279785558"/>
                  </a:ext>
                </a:extLst>
              </a:tr>
              <a:tr h="955273">
                <a:tc>
                  <a:txBody>
                    <a:bodyPr/>
                    <a:lstStyle/>
                    <a:p>
                      <a:pPr algn="l"/>
                      <a:r>
                        <a:rPr lang="en-US" dirty="0">
                          <a:latin typeface="Lato" panose="020F0502020204030203" pitchFamily="34" charset="0"/>
                          <a:ea typeface="Lato" panose="020F0502020204030203" pitchFamily="34" charset="0"/>
                          <a:cs typeface="Lato" panose="020F0502020204030203" pitchFamily="34" charset="0"/>
                        </a:rPr>
                        <a:t>Features</a:t>
                      </a:r>
                    </a:p>
                  </a:txBody>
                  <a:tcPr anchor="ctr"/>
                </a:tc>
                <a:tc>
                  <a:txBody>
                    <a:bodyPr/>
                    <a:lstStyle/>
                    <a:p>
                      <a:pPr marL="0" indent="0">
                        <a:buFontTx/>
                        <a:buNone/>
                      </a:pPr>
                      <a:r>
                        <a:rPr lang="en-US" dirty="0">
                          <a:latin typeface="Lato" panose="020F0502020204030203" pitchFamily="34" charset="0"/>
                          <a:ea typeface="Lato" panose="020F0502020204030203" pitchFamily="34" charset="0"/>
                          <a:cs typeface="Lato" panose="020F0502020204030203" pitchFamily="34" charset="0"/>
                        </a:rPr>
                        <a:t>- Order and delivery management. </a:t>
                      </a:r>
                    </a:p>
                    <a:p>
                      <a:pPr marL="0" indent="0">
                        <a:buFontTx/>
                        <a:buNone/>
                      </a:pPr>
                      <a:r>
                        <a:rPr lang="en-US" dirty="0">
                          <a:latin typeface="Lato" panose="020F0502020204030203" pitchFamily="34" charset="0"/>
                          <a:ea typeface="Lato" panose="020F0502020204030203" pitchFamily="34" charset="0"/>
                          <a:cs typeface="Lato" panose="020F0502020204030203" pitchFamily="34" charset="0"/>
                        </a:rPr>
                        <a:t>- Branch management. </a:t>
                      </a:r>
                    </a:p>
                    <a:p>
                      <a:pPr marL="0" indent="0">
                        <a:buFontTx/>
                        <a:buNone/>
                      </a:pPr>
                      <a:r>
                        <a:rPr lang="en-US" dirty="0">
                          <a:latin typeface="Lato" panose="020F0502020204030203" pitchFamily="34" charset="0"/>
                          <a:ea typeface="Lato" panose="020F0502020204030203" pitchFamily="34" charset="0"/>
                          <a:cs typeface="Lato" panose="020F0502020204030203" pitchFamily="34" charset="0"/>
                        </a:rPr>
                        <a:t>- Integrated online payments.</a:t>
                      </a:r>
                    </a:p>
                  </a:txBody>
                  <a:tcPr/>
                </a:tc>
                <a:tc>
                  <a:txBody>
                    <a:bodyPr/>
                    <a:lstStyle/>
                    <a:p>
                      <a:pPr marL="0" indent="0">
                        <a:buFontTx/>
                        <a:buNone/>
                      </a:pPr>
                      <a:r>
                        <a:rPr lang="en-US" dirty="0">
                          <a:latin typeface="Lato" panose="020F0502020204030203" pitchFamily="34" charset="0"/>
                          <a:ea typeface="Lato" panose="020F0502020204030203" pitchFamily="34" charset="0"/>
                          <a:cs typeface="Lato" panose="020F0502020204030203" pitchFamily="34" charset="0"/>
                        </a:rPr>
                        <a:t>- Order and delivery management. </a:t>
                      </a:r>
                    </a:p>
                    <a:p>
                      <a:pPr marL="0" indent="0">
                        <a:buFontTx/>
                        <a:buNone/>
                      </a:pPr>
                      <a:r>
                        <a:rPr lang="en-US" dirty="0">
                          <a:latin typeface="Lato" panose="020F0502020204030203" pitchFamily="34" charset="0"/>
                          <a:ea typeface="Lato" panose="020F0502020204030203" pitchFamily="34" charset="0"/>
                          <a:cs typeface="Lato" panose="020F0502020204030203" pitchFamily="34" charset="0"/>
                        </a:rPr>
                        <a:t>- Inventory management and revenue reporting. </a:t>
                      </a:r>
                    </a:p>
                    <a:p>
                      <a:pPr marL="0" indent="0">
                        <a:buFontTx/>
                        <a:buNone/>
                      </a:pPr>
                      <a:r>
                        <a:rPr lang="en-US" dirty="0">
                          <a:latin typeface="Lato" panose="020F0502020204030203" pitchFamily="34" charset="0"/>
                          <a:ea typeface="Lato" panose="020F0502020204030203" pitchFamily="34" charset="0"/>
                          <a:cs typeface="Lato" panose="020F0502020204030203" pitchFamily="34" charset="0"/>
                        </a:rPr>
                        <a:t>- Staff and customer management.</a:t>
                      </a:r>
                    </a:p>
                  </a:txBody>
                  <a:tcPr/>
                </a:tc>
                <a:extLst>
                  <a:ext uri="{0D108BD9-81ED-4DB2-BD59-A6C34878D82A}">
                    <a16:rowId xmlns:a16="http://schemas.microsoft.com/office/drawing/2014/main" val="2503711880"/>
                  </a:ext>
                </a:extLst>
              </a:tr>
              <a:tr h="668691">
                <a:tc>
                  <a:txBody>
                    <a:bodyPr/>
                    <a:lstStyle/>
                    <a:p>
                      <a:pPr algn="l"/>
                      <a:r>
                        <a:rPr lang="en-US" dirty="0">
                          <a:latin typeface="Lato" panose="020F0502020204030203" pitchFamily="34" charset="0"/>
                          <a:ea typeface="Lato" panose="020F0502020204030203" pitchFamily="34" charset="0"/>
                          <a:cs typeface="Lato" panose="020F0502020204030203" pitchFamily="34" charset="0"/>
                        </a:rPr>
                        <a:t>Customization</a:t>
                      </a:r>
                    </a:p>
                  </a:txBody>
                  <a:tcPr anchor="ctr"/>
                </a:tc>
                <a:tc>
                  <a:txBody>
                    <a:bodyPr/>
                    <a:lstStyle/>
                    <a:p>
                      <a:r>
                        <a:rPr lang="en-US" dirty="0">
                          <a:latin typeface="Lato" panose="020F0502020204030203" pitchFamily="34" charset="0"/>
                          <a:ea typeface="Lato" panose="020F0502020204030203" pitchFamily="34" charset="0"/>
                          <a:cs typeface="Lato" panose="020F0502020204030203" pitchFamily="34" charset="0"/>
                        </a:rPr>
                        <a:t>- Flexible customization. </a:t>
                      </a:r>
                    </a:p>
                    <a:p>
                      <a:r>
                        <a:rPr lang="en-US" dirty="0">
                          <a:latin typeface="Lato" panose="020F0502020204030203" pitchFamily="34" charset="0"/>
                          <a:ea typeface="Lato" panose="020F0502020204030203" pitchFamily="34" charset="0"/>
                          <a:cs typeface="Lato" panose="020F0502020204030203" pitchFamily="34" charset="0"/>
                        </a:rPr>
                        <a:t>- Easy integration with other software.</a:t>
                      </a:r>
                    </a:p>
                  </a:txBody>
                  <a:tcPr/>
                </a:tc>
                <a:tc>
                  <a:txBody>
                    <a:bodyPr/>
                    <a:lstStyle/>
                    <a:p>
                      <a:r>
                        <a:rPr lang="en-US" dirty="0">
                          <a:latin typeface="Lato" panose="020F0502020204030203" pitchFamily="34" charset="0"/>
                          <a:ea typeface="Lato" panose="020F0502020204030203" pitchFamily="34" charset="0"/>
                          <a:cs typeface="Lato" panose="020F0502020204030203" pitchFamily="34" charset="0"/>
                        </a:rPr>
                        <a:t>- Moderate customization. </a:t>
                      </a:r>
                    </a:p>
                    <a:p>
                      <a:r>
                        <a:rPr lang="en-US" dirty="0">
                          <a:latin typeface="Lato" panose="020F0502020204030203" pitchFamily="34" charset="0"/>
                          <a:ea typeface="Lato" panose="020F0502020204030203" pitchFamily="34" charset="0"/>
                          <a:cs typeface="Lato" panose="020F0502020204030203" pitchFamily="34" charset="0"/>
                        </a:rPr>
                        <a:t>- Integration with </a:t>
                      </a:r>
                      <a:r>
                        <a:rPr lang="en-US" dirty="0" err="1">
                          <a:latin typeface="Lato" panose="020F0502020204030203" pitchFamily="34" charset="0"/>
                          <a:ea typeface="Lato" panose="020F0502020204030203" pitchFamily="34" charset="0"/>
                          <a:cs typeface="Lato" panose="020F0502020204030203" pitchFamily="34" charset="0"/>
                        </a:rPr>
                        <a:t>Sapo</a:t>
                      </a:r>
                      <a:r>
                        <a:rPr lang="en-US" dirty="0">
                          <a:latin typeface="Lato" panose="020F0502020204030203" pitchFamily="34" charset="0"/>
                          <a:ea typeface="Lato" panose="020F0502020204030203" pitchFamily="34" charset="0"/>
                          <a:cs typeface="Lato" panose="020F0502020204030203" pitchFamily="34" charset="0"/>
                        </a:rPr>
                        <a:t> ecosystem. </a:t>
                      </a:r>
                    </a:p>
                  </a:txBody>
                  <a:tcPr/>
                </a:tc>
                <a:extLst>
                  <a:ext uri="{0D108BD9-81ED-4DB2-BD59-A6C34878D82A}">
                    <a16:rowId xmlns:a16="http://schemas.microsoft.com/office/drawing/2014/main" val="790929840"/>
                  </a:ext>
                </a:extLst>
              </a:tr>
              <a:tr h="955273">
                <a:tc>
                  <a:txBody>
                    <a:bodyPr/>
                    <a:lstStyle/>
                    <a:p>
                      <a:pPr algn="l"/>
                      <a:r>
                        <a:rPr lang="en-US" dirty="0">
                          <a:latin typeface="Lato" panose="020F0502020204030203" pitchFamily="34" charset="0"/>
                          <a:ea typeface="Lato" panose="020F0502020204030203" pitchFamily="34" charset="0"/>
                          <a:cs typeface="Lato" panose="020F0502020204030203" pitchFamily="34" charset="0"/>
                        </a:rPr>
                        <a:t>Cost</a:t>
                      </a:r>
                    </a:p>
                  </a:txBody>
                  <a:tcPr anchor="ctr"/>
                </a:tc>
                <a:tc>
                  <a:txBody>
                    <a:bodyPr/>
                    <a:lstStyle/>
                    <a:p>
                      <a:pPr marL="0" indent="0">
                        <a:buFontTx/>
                        <a:buNone/>
                      </a:pPr>
                      <a:r>
                        <a:rPr lang="en-US" dirty="0">
                          <a:latin typeface="Lato" panose="020F0502020204030203" pitchFamily="34" charset="0"/>
                          <a:ea typeface="Lato" panose="020F0502020204030203" pitchFamily="34" charset="0"/>
                          <a:cs typeface="Lato" panose="020F0502020204030203" pitchFamily="34" charset="0"/>
                        </a:rPr>
                        <a:t>- Reasonable cost. </a:t>
                      </a:r>
                    </a:p>
                    <a:p>
                      <a:pPr marL="0" indent="0">
                        <a:buFontTx/>
                        <a:buNone/>
                      </a:pPr>
                      <a:r>
                        <a:rPr lang="en-US" dirty="0">
                          <a:latin typeface="Lato" panose="020F0502020204030203" pitchFamily="34" charset="0"/>
                          <a:ea typeface="Lato" panose="020F0502020204030203" pitchFamily="34" charset="0"/>
                          <a:cs typeface="Lato" panose="020F0502020204030203" pitchFamily="34" charset="0"/>
                        </a:rPr>
                        <a:t>- Various service packages suitable for different restaurant sizes. </a:t>
                      </a:r>
                    </a:p>
                  </a:txBody>
                  <a:tcPr/>
                </a:tc>
                <a:tc>
                  <a:txBody>
                    <a:bodyPr/>
                    <a:lstStyle/>
                    <a:p>
                      <a:r>
                        <a:rPr lang="en-US" dirty="0">
                          <a:latin typeface="Lato" panose="020F0502020204030203" pitchFamily="34" charset="0"/>
                          <a:ea typeface="Lato" panose="020F0502020204030203" pitchFamily="34" charset="0"/>
                          <a:cs typeface="Lato" panose="020F0502020204030203" pitchFamily="34" charset="0"/>
                        </a:rPr>
                        <a:t>-  Moderate cost. </a:t>
                      </a:r>
                    </a:p>
                    <a:p>
                      <a:r>
                        <a:rPr lang="en-US" dirty="0">
                          <a:latin typeface="Lato" panose="020F0502020204030203" pitchFamily="34" charset="0"/>
                          <a:ea typeface="Lato" panose="020F0502020204030203" pitchFamily="34" charset="0"/>
                          <a:cs typeface="Lato" panose="020F0502020204030203" pitchFamily="34" charset="0"/>
                        </a:rPr>
                        <a:t>-  Service packages suitable types of businesses. </a:t>
                      </a:r>
                    </a:p>
                  </a:txBody>
                  <a:tcPr/>
                </a:tc>
                <a:extLst>
                  <a:ext uri="{0D108BD9-81ED-4DB2-BD59-A6C34878D82A}">
                    <a16:rowId xmlns:a16="http://schemas.microsoft.com/office/drawing/2014/main" val="1564467095"/>
                  </a:ext>
                </a:extLst>
              </a:tr>
              <a:tr h="668691">
                <a:tc>
                  <a:txBody>
                    <a:bodyPr/>
                    <a:lstStyle/>
                    <a:p>
                      <a:pPr algn="l"/>
                      <a:r>
                        <a:rPr lang="en-US" dirty="0">
                          <a:latin typeface="Lato" panose="020F0502020204030203" pitchFamily="34" charset="0"/>
                          <a:ea typeface="Lato" panose="020F0502020204030203" pitchFamily="34" charset="0"/>
                          <a:cs typeface="Lato" panose="020F0502020204030203" pitchFamily="34" charset="0"/>
                        </a:rPr>
                        <a:t>Customer Support</a:t>
                      </a:r>
                    </a:p>
                  </a:txBody>
                  <a:tcPr anchor="ctr"/>
                </a:tc>
                <a:tc>
                  <a:txBody>
                    <a:bodyPr/>
                    <a:lstStyle/>
                    <a:p>
                      <a:r>
                        <a:rPr lang="en-US" dirty="0">
                          <a:latin typeface="Lato" panose="020F0502020204030203" pitchFamily="34" charset="0"/>
                          <a:ea typeface="Lato" panose="020F0502020204030203" pitchFamily="34" charset="0"/>
                          <a:cs typeface="Lato" panose="020F0502020204030203" pitchFamily="34" charset="0"/>
                        </a:rPr>
                        <a:t>- Professional support  via chat, phone, and email. </a:t>
                      </a:r>
                    </a:p>
                  </a:txBody>
                  <a:tcPr/>
                </a:tc>
                <a:tc>
                  <a:txBody>
                    <a:bodyPr/>
                    <a:lstStyle/>
                    <a:p>
                      <a:r>
                        <a:rPr lang="en-US" dirty="0">
                          <a:latin typeface="Lato" panose="020F0502020204030203" pitchFamily="34" charset="0"/>
                          <a:ea typeface="Lato" panose="020F0502020204030203" pitchFamily="34" charset="0"/>
                          <a:cs typeface="Lato" panose="020F0502020204030203" pitchFamily="34" charset="0"/>
                        </a:rPr>
                        <a:t>Dedicated and professional support through online and on-site support.</a:t>
                      </a:r>
                    </a:p>
                  </a:txBody>
                  <a:tcPr/>
                </a:tc>
                <a:extLst>
                  <a:ext uri="{0D108BD9-81ED-4DB2-BD59-A6C34878D82A}">
                    <a16:rowId xmlns:a16="http://schemas.microsoft.com/office/drawing/2014/main" val="4092074148"/>
                  </a:ext>
                </a:extLst>
              </a:tr>
              <a:tr h="515671">
                <a:tc>
                  <a:txBody>
                    <a:bodyPr/>
                    <a:lstStyle/>
                    <a:p>
                      <a:pPr algn="l"/>
                      <a:r>
                        <a:rPr lang="en-US" dirty="0">
                          <a:latin typeface="Lato" panose="020F0502020204030203" pitchFamily="34" charset="0"/>
                          <a:ea typeface="Lato" panose="020F0502020204030203" pitchFamily="34" charset="0"/>
                          <a:cs typeface="Lato" panose="020F0502020204030203" pitchFamily="34" charset="0"/>
                        </a:rPr>
                        <a:t>Scalability</a:t>
                      </a:r>
                    </a:p>
                  </a:txBody>
                  <a:tcPr anchor="ctr"/>
                </a:tc>
                <a:tc>
                  <a:txBody>
                    <a:bodyPr/>
                    <a:lstStyle/>
                    <a:p>
                      <a:r>
                        <a:rPr lang="en-US" dirty="0">
                          <a:latin typeface="Lato" panose="020F0502020204030203" pitchFamily="34" charset="0"/>
                          <a:ea typeface="Lato" panose="020F0502020204030203" pitchFamily="34" charset="0"/>
                          <a:cs typeface="Lato" panose="020F0502020204030203" pitchFamily="34" charset="0"/>
                        </a:rPr>
                        <a:t>- Good for restaurants with multiple branches. </a:t>
                      </a:r>
                    </a:p>
                  </a:txBody>
                  <a:tcPr/>
                </a:tc>
                <a:tc>
                  <a:txBody>
                    <a:bodyPr/>
                    <a:lstStyle/>
                    <a:p>
                      <a:r>
                        <a:rPr lang="en-US" dirty="0">
                          <a:latin typeface="Lato" panose="020F0502020204030203" pitchFamily="34" charset="0"/>
                          <a:ea typeface="Lato" panose="020F0502020204030203" pitchFamily="34" charset="0"/>
                          <a:cs typeface="Lato" panose="020F0502020204030203" pitchFamily="34" charset="0"/>
                        </a:rPr>
                        <a:t>- Good scalability within the </a:t>
                      </a:r>
                      <a:r>
                        <a:rPr lang="en-US" dirty="0" err="1">
                          <a:latin typeface="Lato" panose="020F0502020204030203" pitchFamily="34" charset="0"/>
                          <a:ea typeface="Lato" panose="020F0502020204030203" pitchFamily="34" charset="0"/>
                          <a:cs typeface="Lato" panose="020F0502020204030203" pitchFamily="34" charset="0"/>
                        </a:rPr>
                        <a:t>Sapo</a:t>
                      </a:r>
                      <a:r>
                        <a:rPr lang="en-US" dirty="0">
                          <a:latin typeface="Lato" panose="020F0502020204030203" pitchFamily="34" charset="0"/>
                          <a:ea typeface="Lato" panose="020F0502020204030203" pitchFamily="34" charset="0"/>
                          <a:cs typeface="Lato" panose="020F0502020204030203" pitchFamily="34" charset="0"/>
                        </a:rPr>
                        <a:t> ecosystem</a:t>
                      </a:r>
                    </a:p>
                  </a:txBody>
                  <a:tcPr/>
                </a:tc>
                <a:extLst>
                  <a:ext uri="{0D108BD9-81ED-4DB2-BD59-A6C34878D82A}">
                    <a16:rowId xmlns:a16="http://schemas.microsoft.com/office/drawing/2014/main" val="88085074"/>
                  </a:ext>
                </a:extLst>
              </a:tr>
              <a:tr h="955273">
                <a:tc>
                  <a:txBody>
                    <a:bodyPr/>
                    <a:lstStyle/>
                    <a:p>
                      <a:pPr algn="l"/>
                      <a:r>
                        <a:rPr lang="en-US" dirty="0">
                          <a:latin typeface="Lato" panose="020F0502020204030203" pitchFamily="34" charset="0"/>
                          <a:ea typeface="Lato" panose="020F0502020204030203" pitchFamily="34" charset="0"/>
                          <a:cs typeface="Lato" panose="020F0502020204030203" pitchFamily="34" charset="0"/>
                        </a:rPr>
                        <a:t>Disadvantages</a:t>
                      </a:r>
                    </a:p>
                  </a:txBody>
                  <a:tcPr anchor="ctr"/>
                </a:tc>
                <a:tc>
                  <a:txBody>
                    <a:bodyPr/>
                    <a:lstStyle/>
                    <a:p>
                      <a:r>
                        <a:rPr lang="en-US" dirty="0">
                          <a:latin typeface="Lato" panose="020F0502020204030203" pitchFamily="34" charset="0"/>
                          <a:ea typeface="Lato" panose="020F0502020204030203" pitchFamily="34" charset="0"/>
                          <a:cs typeface="Lato" panose="020F0502020204030203" pitchFamily="34" charset="0"/>
                        </a:rPr>
                        <a:t>- Interface may be challenging for non-tech-savvy-users. </a:t>
                      </a:r>
                    </a:p>
                    <a:p>
                      <a:r>
                        <a:rPr lang="en-US" dirty="0">
                          <a:latin typeface="Lato" panose="020F0502020204030203" pitchFamily="34" charset="0"/>
                          <a:ea typeface="Lato" panose="020F0502020204030203" pitchFamily="34" charset="0"/>
                          <a:cs typeface="Lato" panose="020F0502020204030203" pitchFamily="34" charset="0"/>
                        </a:rPr>
                        <a:t>- High maintenance costs. </a:t>
                      </a:r>
                    </a:p>
                  </a:txBody>
                  <a:tcPr/>
                </a:tc>
                <a:tc>
                  <a:txBody>
                    <a:bodyPr/>
                    <a:lstStyle/>
                    <a:p>
                      <a:pPr marL="0" indent="0">
                        <a:buFontTx/>
                        <a:buNone/>
                      </a:pPr>
                      <a:r>
                        <a:rPr lang="en-US" dirty="0">
                          <a:latin typeface="Lato" panose="020F0502020204030203" pitchFamily="34" charset="0"/>
                          <a:ea typeface="Lato" panose="020F0502020204030203" pitchFamily="34" charset="0"/>
                          <a:cs typeface="Lato" panose="020F0502020204030203" pitchFamily="34" charset="0"/>
                        </a:rPr>
                        <a:t>- Moderate cost but still high for small restaurants. </a:t>
                      </a:r>
                    </a:p>
                    <a:p>
                      <a:pPr marL="0" indent="0">
                        <a:buFontTx/>
                        <a:buNone/>
                      </a:pPr>
                      <a:r>
                        <a:rPr lang="en-US" dirty="0">
                          <a:latin typeface="Lato" panose="020F0502020204030203" pitchFamily="34" charset="0"/>
                          <a:ea typeface="Lato" panose="020F0502020204030203" pitchFamily="34" charset="0"/>
                          <a:cs typeface="Lato" panose="020F0502020204030203" pitchFamily="34" charset="0"/>
                        </a:rPr>
                        <a:t>- Features may not suit small-scale restaurants</a:t>
                      </a:r>
                    </a:p>
                  </a:txBody>
                  <a:tcPr/>
                </a:tc>
                <a:extLst>
                  <a:ext uri="{0D108BD9-81ED-4DB2-BD59-A6C34878D82A}">
                    <a16:rowId xmlns:a16="http://schemas.microsoft.com/office/drawing/2014/main" val="1767852665"/>
                  </a:ext>
                </a:extLst>
              </a:tr>
            </a:tbl>
          </a:graphicData>
        </a:graphic>
      </p:graphicFrame>
    </p:spTree>
    <p:extLst>
      <p:ext uri="{BB962C8B-B14F-4D97-AF65-F5344CB8AC3E}">
        <p14:creationId xmlns:p14="http://schemas.microsoft.com/office/powerpoint/2010/main" val="2006870346"/>
      </p:ext>
    </p:extLst>
  </p:cSld>
  <p:clrMapOvr>
    <a:masterClrMapping/>
  </p:clrMapOvr>
  <mc:AlternateContent xmlns:mc="http://schemas.openxmlformats.org/markup-compatibility/2006">
    <mc:Choice xmlns:p14="http://schemas.microsoft.com/office/powerpoint/2010/main" Requires="p14">
      <p:transition spd="slow" p14:dur="2000" advTm="247053"/>
    </mc:Choice>
    <mc:Fallback>
      <p:transition spd="slow" advTm="247053"/>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7|0.6|3.7"/>
</p:tagLst>
</file>

<file path=ppt/tags/tag2.xml><?xml version="1.0" encoding="utf-8"?>
<p:tagLst xmlns:a="http://schemas.openxmlformats.org/drawingml/2006/main" xmlns:r="http://schemas.openxmlformats.org/officeDocument/2006/relationships" xmlns:p="http://schemas.openxmlformats.org/presentationml/2006/main">
  <p:tag name="TIMING" val="|1.5|2.2|1.3"/>
</p:tagLst>
</file>

<file path=ppt/tags/tag3.xml><?xml version="1.0" encoding="utf-8"?>
<p:tagLst xmlns:a="http://schemas.openxmlformats.org/drawingml/2006/main" xmlns:r="http://schemas.openxmlformats.org/officeDocument/2006/relationships" xmlns:p="http://schemas.openxmlformats.org/presentationml/2006/main">
  <p:tag name="TIMING" val="|25.4|3.3|5.7|8.1"/>
</p:tagLst>
</file>

<file path=ppt/tags/tag4.xml><?xml version="1.0" encoding="utf-8"?>
<p:tagLst xmlns:a="http://schemas.openxmlformats.org/drawingml/2006/main" xmlns:r="http://schemas.openxmlformats.org/officeDocument/2006/relationships" xmlns:p="http://schemas.openxmlformats.org/presentationml/2006/main">
  <p:tag name="TIMING" val="|0.9|9|6.2|9.4"/>
</p:tagLst>
</file>

<file path=ppt/tags/tag5.xml><?xml version="1.0" encoding="utf-8"?>
<p:tagLst xmlns:a="http://schemas.openxmlformats.org/drawingml/2006/main" xmlns:r="http://schemas.openxmlformats.org/officeDocument/2006/relationships" xmlns:p="http://schemas.openxmlformats.org/presentationml/2006/main">
  <p:tag name="TIMING" val="|26.4|33.4|28.5|5.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CB19AD86CDF2D4DBF9DAD694EFBC09D" ma:contentTypeVersion="7" ma:contentTypeDescription="Create a new document." ma:contentTypeScope="" ma:versionID="6423fc3df46fff0625ec86a02e55459f">
  <xsd:schema xmlns:xsd="http://www.w3.org/2001/XMLSchema" xmlns:xs="http://www.w3.org/2001/XMLSchema" xmlns:p="http://schemas.microsoft.com/office/2006/metadata/properties" xmlns:ns2="757826ba-dfa3-48aa-98b2-1e988427fee5" xmlns:ns3="e4770848-7955-4ec6-9f06-ace3904740ab" targetNamespace="http://schemas.microsoft.com/office/2006/metadata/properties" ma:root="true" ma:fieldsID="24cf96f43bac35fd0bad3b1a63bec25f" ns2:_="" ns3:_="">
    <xsd:import namespace="757826ba-dfa3-48aa-98b2-1e988427fee5"/>
    <xsd:import namespace="e4770848-7955-4ec6-9f06-ace3904740ab"/>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57826ba-dfa3-48aa-98b2-1e988427fe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4770848-7955-4ec6-9f06-ace3904740ab"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8E78E3-0A98-4D61-9B64-F38933067CC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57826ba-dfa3-48aa-98b2-1e988427fee5"/>
    <ds:schemaRef ds:uri="e4770848-7955-4ec6-9f06-ace3904740a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BC316FA-151E-4EDB-9E09-98DAB3D0971A}">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2C34D971-5E4A-4DCB-9925-F7DA6878D48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3847</TotalTime>
  <Words>1953</Words>
  <Application>Microsoft Office PowerPoint</Application>
  <PresentationFormat>Widescreen</PresentationFormat>
  <Paragraphs>218</Paragraphs>
  <Slides>27</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Aptos</vt:lpstr>
      <vt:lpstr>Arial</vt:lpstr>
      <vt:lpstr>Calibri</vt:lpstr>
      <vt:lpstr>Lato</vt:lpstr>
      <vt:lpstr>Symbol</vt:lpstr>
      <vt:lpstr>Times New Roman</vt:lpstr>
      <vt:lpstr>Office Theme</vt:lpstr>
      <vt:lpstr>PowerPoint Presentation</vt:lpstr>
      <vt:lpstr>PowerPoint Presentation</vt:lpstr>
      <vt:lpstr>PowerPoint Presentation</vt:lpstr>
      <vt:lpstr>TABLE OF CONTENTS</vt:lpstr>
      <vt:lpstr>Problem &amp; Motivation</vt:lpstr>
      <vt:lpstr>Problem &amp; Motivation</vt:lpstr>
      <vt:lpstr>Problem &amp; Motivation</vt:lpstr>
      <vt:lpstr>Problem &amp; Motivation</vt:lpstr>
      <vt:lpstr>Survey</vt:lpstr>
      <vt:lpstr>System Design</vt:lpstr>
      <vt:lpstr>System Design</vt:lpstr>
      <vt:lpstr>Solution &amp; Contribution</vt:lpstr>
      <vt:lpstr>Solution &amp; Contribution</vt:lpstr>
      <vt:lpstr>Solution &amp; Contribution</vt:lpstr>
      <vt:lpstr>Solution &amp; Contribution</vt:lpstr>
      <vt:lpstr>Solution &amp; Contribution</vt:lpstr>
      <vt:lpstr>Conclusion &amp; Future work</vt:lpstr>
      <vt:lpstr>Conclusion &amp; Future work</vt:lpstr>
      <vt:lpstr>Conclusion &amp; Future work</vt:lpstr>
      <vt:lpstr>Conclusion &amp; Future work</vt:lpstr>
      <vt:lpstr>PowerPoint Presentation</vt:lpstr>
      <vt:lpstr>Usecase ordering management phân rã lv2 </vt:lpstr>
      <vt:lpstr>Usecase ordered dish management phân rã lv2 </vt:lpstr>
      <vt:lpstr>Usecase user management phân rã lv2 </vt:lpstr>
      <vt:lpstr>Usecase menu management phân rã lv2 </vt:lpstr>
      <vt:lpstr>Usecase cashier management phân rã lv2 </vt:lpstr>
      <vt:lpstr>Database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TRAN DUC VIET 20198275</cp:lastModifiedBy>
  <cp:revision>20</cp:revision>
  <dcterms:created xsi:type="dcterms:W3CDTF">2021-05-28T04:32:29Z</dcterms:created>
  <dcterms:modified xsi:type="dcterms:W3CDTF">2024-07-16T17:12:10Z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0x010100ECB19AD86CDF2D4DBF9DAD694EFBC09D</vt:lpwstr>
  </property>
</Properties>
</file>